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41"/>
  </p:notesMasterIdLst>
  <p:sldIdLst>
    <p:sldId id="256" r:id="rId2"/>
    <p:sldId id="257" r:id="rId3"/>
    <p:sldId id="287" r:id="rId4"/>
    <p:sldId id="300" r:id="rId5"/>
    <p:sldId id="288" r:id="rId6"/>
    <p:sldId id="290" r:id="rId7"/>
    <p:sldId id="291" r:id="rId8"/>
    <p:sldId id="293" r:id="rId9"/>
    <p:sldId id="294" r:id="rId10"/>
    <p:sldId id="296" r:id="rId11"/>
    <p:sldId id="297" r:id="rId12"/>
    <p:sldId id="328" r:id="rId13"/>
    <p:sldId id="327" r:id="rId14"/>
    <p:sldId id="329" r:id="rId15"/>
    <p:sldId id="301" r:id="rId16"/>
    <p:sldId id="302" r:id="rId17"/>
    <p:sldId id="303" r:id="rId18"/>
    <p:sldId id="304" r:id="rId19"/>
    <p:sldId id="305" r:id="rId20"/>
    <p:sldId id="306" r:id="rId21"/>
    <p:sldId id="330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6" r:id="rId31"/>
    <p:sldId id="317" r:id="rId32"/>
    <p:sldId id="322" r:id="rId33"/>
    <p:sldId id="318" r:id="rId34"/>
    <p:sldId id="319" r:id="rId35"/>
    <p:sldId id="320" r:id="rId36"/>
    <p:sldId id="323" r:id="rId37"/>
    <p:sldId id="324" r:id="rId38"/>
    <p:sldId id="325" r:id="rId39"/>
    <p:sldId id="326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22" autoAdjust="0"/>
  </p:normalViewPr>
  <p:slideViewPr>
    <p:cSldViewPr>
      <p:cViewPr varScale="1">
        <p:scale>
          <a:sx n="85" d="100"/>
          <a:sy n="85" d="100"/>
        </p:scale>
        <p:origin x="111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7D52D5F-F78D-4DD5-9CE1-8870FC91DC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86751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A501838-0508-4129-9507-65920552A3B7}" type="slidenum">
              <a:rPr lang="zh-CN" altLang="en-US" smtClean="0">
                <a:latin typeface="Arial" charset="0"/>
              </a:rPr>
              <a:pPr/>
              <a:t>1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8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com8_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1125538"/>
            <a:ext cx="91440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41275"/>
            <a:ext cx="108108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955675" y="2924175"/>
            <a:ext cx="8153400" cy="669925"/>
          </a:xfrm>
        </p:spPr>
        <p:txBody>
          <a:bodyPr/>
          <a:lstStyle>
            <a:lvl1pPr>
              <a:defRPr sz="4400" b="1">
                <a:latin typeface="Times New Roman" pitchFamily="18" charset="0"/>
                <a:ea typeface="Arial Unicode MS" pitchFamily="34" charset="-122"/>
                <a:cs typeface="Times New Roman" pitchFamily="18" charset="0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ko-KR" noProof="0" dirty="0" smtClean="0"/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0" y="6324600"/>
            <a:ext cx="6400800" cy="5334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 b="1"/>
            </a:lvl1pPr>
          </a:lstStyle>
          <a:p>
            <a:pPr lvl="0"/>
            <a:r>
              <a:rPr lang="en-US" altLang="ko-KR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8191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64A2C-25A8-4D73-9E04-45E3113F1AA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466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1700" cy="6324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324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0638A-F231-4A4A-84CE-69566F6E4DF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630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765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844675"/>
            <a:ext cx="8229600" cy="44799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27025" y="6477000"/>
            <a:ext cx="2514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www.themegallery.com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Company Logo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D7A4B-044E-4B43-BF57-41F83651F5C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1522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913" y="260350"/>
            <a:ext cx="7343775" cy="9366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09625" y="1844675"/>
            <a:ext cx="3902075" cy="42513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1844675"/>
            <a:ext cx="3903663" cy="42513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09625" y="637381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32138" y="6376988"/>
            <a:ext cx="30861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89713" y="6376988"/>
            <a:ext cx="219392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D4E56-BA21-486F-81AB-8FB6CDD62C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415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38739-AA30-481F-874D-BF9FE5C1D12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013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0AEDAF-6801-4071-897F-42592828836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889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AC0F5-0E18-4FC5-954F-FB0604EC416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446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5BFDB-CDF0-402B-8B69-88FE0407A33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2289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94AC0-BEDF-49B2-95DE-E2BBEC806B1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672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F06DA-4EC1-45B6-8802-6806F1739F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325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1D822-6EA9-4A76-97E2-006282B624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716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5451D-0746-458F-8447-7089C0EDF0B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13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3" descr="com8_p_sl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1"/>
          <p:cNvSpPr>
            <a:spLocks noGrp="1" noChangeArrowheads="1"/>
          </p:cNvSpPr>
          <p:nvPr>
            <p:ph type="title"/>
          </p:nvPr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8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76600" y="6477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latin typeface="+mn-lt"/>
                <a:ea typeface="Gulim" pitchFamily="34" charset="-127"/>
              </a:defRPr>
            </a:lvl1pPr>
          </a:lstStyle>
          <a:p>
            <a:pPr>
              <a:defRPr/>
            </a:pPr>
            <a:fld id="{EDB82859-8196-4BC1-8FBB-8832746558E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30" name="图片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673725"/>
            <a:ext cx="11874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6" r:id="rId12"/>
    <p:sldLayoutId id="2147483847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ea typeface="+mj-ea"/>
          <a:cs typeface="Times New Roman" pitchFamily="18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charset="0"/>
        <a:buChar char="–"/>
        <a:defRPr sz="24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Arial" charset="0"/>
        <a:buChar char="–"/>
        <a:defRPr sz="20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2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19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8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0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cs typeface="Arial Unicode MS" pitchFamily="34" charset="-122"/>
              </a:rPr>
              <a:t>Digital Circuits and Logic Design</a:t>
            </a:r>
            <a:endParaRPr lang="ko-KR" altLang="en-US" sz="3600" smtClean="0">
              <a:ea typeface="Gulim" pitchFamily="34" charset="-127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27088" y="4221163"/>
            <a:ext cx="7429500" cy="1600200"/>
          </a:xfrm>
        </p:spPr>
        <p:txBody>
          <a:bodyPr/>
          <a:lstStyle/>
          <a:p>
            <a:pPr algn="ctr" eaLnBrk="1" hangingPunct="1"/>
            <a:r>
              <a:rPr lang="en-US" altLang="zh-CN" sz="2800" smtClean="0">
                <a:ea typeface="宋体" pitchFamily="2" charset="-122"/>
              </a:rPr>
              <a:t>Chapter 1</a:t>
            </a:r>
          </a:p>
          <a:p>
            <a:pPr algn="ctr" eaLnBrk="1" hangingPunct="1"/>
            <a:r>
              <a:rPr lang="en-US" altLang="zh-CN" sz="2800" smtClean="0">
                <a:ea typeface="宋体" pitchFamily="2" charset="-122"/>
              </a:rPr>
              <a:t>Introductory Concepts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844675"/>
            <a:ext cx="8334375" cy="4251325"/>
          </a:xfrm>
        </p:spPr>
        <p:txBody>
          <a:bodyPr/>
          <a:lstStyle/>
          <a:p>
            <a:r>
              <a:rPr lang="en-US" altLang="zh-CN" b="1" smtClean="0">
                <a:ea typeface="宋体" pitchFamily="2" charset="-122"/>
              </a:rPr>
              <a:t>Digital electronics : </a:t>
            </a:r>
            <a:r>
              <a:rPr lang="en-US" altLang="zh-CN" smtClean="0">
                <a:solidFill>
                  <a:srgbClr val="FF0000"/>
                </a:solidFill>
                <a:ea typeface="宋体" pitchFamily="2" charset="-122"/>
              </a:rPr>
              <a:t>2 possible states</a:t>
            </a:r>
            <a:r>
              <a:rPr lang="en-US" altLang="zh-CN" smtClean="0">
                <a:ea typeface="宋体" pitchFamily="2" charset="-122"/>
              </a:rPr>
              <a:t>.</a:t>
            </a:r>
          </a:p>
          <a:p>
            <a:r>
              <a:rPr lang="en-US" altLang="zh-CN" b="1" smtClean="0">
                <a:ea typeface="宋体" pitchFamily="2" charset="-122"/>
              </a:rPr>
              <a:t>2 states:</a:t>
            </a:r>
          </a:p>
          <a:p>
            <a:pPr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   (1) 2 different voltage levels: </a:t>
            </a:r>
            <a:r>
              <a:rPr lang="en-US" altLang="zh-CN" smtClean="0">
                <a:solidFill>
                  <a:srgbClr val="33CC33"/>
                </a:solidFill>
                <a:ea typeface="宋体" pitchFamily="2" charset="-122"/>
              </a:rPr>
              <a:t>HIGH and LOW</a:t>
            </a:r>
            <a:r>
              <a:rPr lang="en-US" altLang="zh-CN" smtClean="0">
                <a:ea typeface="宋体" pitchFamily="2" charset="-122"/>
              </a:rPr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   (2) switch: open and close.</a:t>
            </a:r>
          </a:p>
          <a:p>
            <a:pPr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   (3) lamp: turned on and off.</a:t>
            </a:r>
          </a:p>
          <a:p>
            <a:pPr>
              <a:buFont typeface="Wingdings" pitchFamily="2" charset="2"/>
              <a:buNone/>
            </a:pPr>
            <a:r>
              <a:rPr lang="en-US" altLang="zh-CN" smtClean="0">
                <a:ea typeface="宋体" pitchFamily="2" charset="-122"/>
              </a:rPr>
              <a:t>   (4) 2 opposite states.</a:t>
            </a:r>
          </a:p>
        </p:txBody>
      </p:sp>
      <p:sp>
        <p:nvSpPr>
          <p:cNvPr id="16388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Binary Digits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844675"/>
            <a:ext cx="5111750" cy="4751388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en-US" altLang="zh-CN" dirty="0" smtClean="0">
                <a:ea typeface="宋体" pitchFamily="2" charset="-122"/>
              </a:rPr>
              <a:t>The two-state number system is called </a:t>
            </a:r>
            <a:r>
              <a:rPr lang="en-US" altLang="zh-CN" dirty="0" smtClean="0">
                <a:solidFill>
                  <a:srgbClr val="FF3300"/>
                </a:solidFill>
                <a:ea typeface="宋体" pitchFamily="2" charset="-122"/>
              </a:rPr>
              <a:t>binary</a:t>
            </a:r>
            <a:r>
              <a:rPr lang="en-US" altLang="zh-CN" sz="2400" dirty="0" smtClean="0">
                <a:solidFill>
                  <a:srgbClr val="FF3300"/>
                </a:solidFill>
                <a:ea typeface="宋体" pitchFamily="2" charset="-122"/>
              </a:rPr>
              <a:t>(</a:t>
            </a:r>
            <a:r>
              <a:rPr lang="zh-CN" altLang="en-US" sz="2400" dirty="0" smtClean="0">
                <a:solidFill>
                  <a:srgbClr val="FF3300"/>
                </a:solidFill>
                <a:ea typeface="宋体" pitchFamily="2" charset="-122"/>
              </a:rPr>
              <a:t>二进制）</a:t>
            </a:r>
            <a:r>
              <a:rPr lang="en-US" altLang="zh-CN" dirty="0" smtClean="0">
                <a:ea typeface="宋体" pitchFamily="2" charset="-122"/>
              </a:rPr>
              <a:t>, and its two digits are </a:t>
            </a:r>
            <a:r>
              <a:rPr lang="en-US" altLang="zh-CN" dirty="0" smtClean="0">
                <a:solidFill>
                  <a:srgbClr val="FF3300"/>
                </a:solidFill>
                <a:ea typeface="宋体" pitchFamily="2" charset="-122"/>
              </a:rPr>
              <a:t>0 and 1</a:t>
            </a:r>
            <a:r>
              <a:rPr lang="en-US" altLang="zh-CN" dirty="0" smtClean="0">
                <a:ea typeface="宋体" pitchFamily="2" charset="-122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zh-CN" dirty="0" smtClean="0">
                <a:ea typeface="宋体" pitchFamily="2" charset="-122"/>
              </a:rPr>
              <a:t>Positive logic (common) </a:t>
            </a:r>
            <a:r>
              <a:rPr lang="en-US" altLang="zh-CN" sz="2400" dirty="0" smtClean="0">
                <a:ea typeface="宋体" pitchFamily="2" charset="-122"/>
              </a:rPr>
              <a:t>(</a:t>
            </a:r>
            <a:r>
              <a:rPr lang="zh-CN" altLang="en-US" sz="2400" dirty="0" smtClean="0">
                <a:ea typeface="宋体" pitchFamily="2" charset="-122"/>
              </a:rPr>
              <a:t>正逻辑）</a:t>
            </a:r>
            <a:r>
              <a:rPr lang="en-US" altLang="zh-CN" dirty="0" smtClean="0">
                <a:ea typeface="宋体" pitchFamily="2" charset="-122"/>
              </a:rPr>
              <a:t>: 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       </a:t>
            </a:r>
            <a:r>
              <a:rPr lang="en-US" altLang="zh-CN" dirty="0" smtClean="0">
                <a:solidFill>
                  <a:srgbClr val="FF3300"/>
                </a:solidFill>
                <a:ea typeface="宋体" pitchFamily="2" charset="-122"/>
              </a:rPr>
              <a:t>HIGH=1 and LOW=0</a:t>
            </a:r>
            <a:r>
              <a:rPr lang="en-US" altLang="zh-CN" dirty="0" smtClean="0">
                <a:ea typeface="宋体" pitchFamily="2" charset="-122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zh-CN" dirty="0" smtClean="0">
                <a:ea typeface="宋体" pitchFamily="2" charset="-122"/>
              </a:rPr>
              <a:t>Negative logic </a:t>
            </a:r>
            <a:r>
              <a:rPr lang="en-US" altLang="zh-CN" sz="2400" dirty="0" smtClean="0">
                <a:ea typeface="宋体" pitchFamily="2" charset="-122"/>
              </a:rPr>
              <a:t>(</a:t>
            </a:r>
            <a:r>
              <a:rPr lang="zh-CN" altLang="en-US" sz="2400" dirty="0" smtClean="0">
                <a:ea typeface="宋体" pitchFamily="2" charset="-122"/>
              </a:rPr>
              <a:t>负逻辑）</a:t>
            </a:r>
            <a:endParaRPr lang="en-US" altLang="zh-CN" dirty="0" smtClean="0">
              <a:ea typeface="宋体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    (less common):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       HIGH=0 and LOW=1</a:t>
            </a:r>
          </a:p>
        </p:txBody>
      </p:sp>
      <p:graphicFrame>
        <p:nvGraphicFramePr>
          <p:cNvPr id="64540" name="Group 28"/>
          <p:cNvGraphicFramePr>
            <a:graphicFrameLocks noGrp="1"/>
          </p:cNvGraphicFramePr>
          <p:nvPr>
            <p:ph sz="half" idx="2"/>
          </p:nvPr>
        </p:nvGraphicFramePr>
        <p:xfrm>
          <a:off x="5651500" y="1916113"/>
          <a:ext cx="3348038" cy="3971926"/>
        </p:xfrm>
        <a:graphic>
          <a:graphicData uri="http://schemas.openxmlformats.org/drawingml/2006/table">
            <a:tbl>
              <a:tblPr/>
              <a:tblGrid>
                <a:gridCol w="1701800"/>
                <a:gridCol w="1646238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 0</a:t>
                      </a:r>
                      <a:endParaRPr kumimoji="0" lang="en-GB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Logic 1</a:t>
                      </a:r>
                      <a:endParaRPr kumimoji="0" lang="en-GB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4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False 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True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Off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On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Low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High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No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Yes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3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Open switch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nl-BE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Closed switch</a:t>
                      </a:r>
                      <a:endParaRPr kumimoji="0" lang="en-GB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35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Binary Digits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844675"/>
            <a:ext cx="7722815" cy="4251325"/>
          </a:xfrm>
        </p:spPr>
        <p:txBody>
          <a:bodyPr/>
          <a:lstStyle/>
          <a:p>
            <a:r>
              <a:rPr lang="en-US" altLang="zh-CN" b="1" dirty="0" smtClean="0">
                <a:ea typeface="宋体" pitchFamily="2" charset="-122"/>
              </a:rPr>
              <a:t>Signal(</a:t>
            </a:r>
            <a:r>
              <a:rPr lang="zh-CN" altLang="en-US" b="1" dirty="0">
                <a:ea typeface="宋体" pitchFamily="2" charset="-122"/>
              </a:rPr>
              <a:t>信号</a:t>
            </a:r>
            <a:r>
              <a:rPr lang="en-US" altLang="zh-CN" b="1" dirty="0" smtClean="0">
                <a:ea typeface="宋体" pitchFamily="2" charset="-122"/>
              </a:rPr>
              <a:t>) </a:t>
            </a:r>
            <a:endParaRPr lang="en-US" altLang="zh-CN" b="1" dirty="0">
              <a:ea typeface="宋体" pitchFamily="2" charset="-122"/>
            </a:endParaRPr>
          </a:p>
        </p:txBody>
      </p:sp>
      <p:sp>
        <p:nvSpPr>
          <p:cNvPr id="16388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 dirty="0" smtClean="0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Signal</a:t>
            </a:r>
            <a:endParaRPr lang="en-US" altLang="zh-CN" sz="3600" b="1" dirty="0">
              <a:solidFill>
                <a:schemeClr val="tx2"/>
              </a:solidFill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64904"/>
            <a:ext cx="3639760" cy="18722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60067"/>
            <a:ext cx="3407063" cy="27283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31" y="4688433"/>
            <a:ext cx="2043226" cy="20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3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1844675"/>
            <a:ext cx="7722815" cy="4251325"/>
          </a:xfrm>
        </p:spPr>
        <p:txBody>
          <a:bodyPr/>
          <a:lstStyle/>
          <a:p>
            <a:r>
              <a:rPr lang="en-US" altLang="zh-CN" b="1" dirty="0" smtClean="0">
                <a:ea typeface="宋体" pitchFamily="2" charset="-122"/>
              </a:rPr>
              <a:t>Signal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6388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 dirty="0" smtClean="0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Signal</a:t>
            </a:r>
            <a:endParaRPr lang="en-US" altLang="zh-CN" sz="3600" b="1" dirty="0">
              <a:solidFill>
                <a:schemeClr val="tx2"/>
              </a:solidFill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2880320" cy="25340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74" y="4797152"/>
            <a:ext cx="2979210" cy="1986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348880"/>
            <a:ext cx="380842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7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0575" y="1773238"/>
            <a:ext cx="7958138" cy="1990725"/>
          </a:xfrm>
        </p:spPr>
        <p:txBody>
          <a:bodyPr/>
          <a:lstStyle/>
          <a:p>
            <a:pPr>
              <a:buFont typeface="Wingdings" pitchFamily="2" charset="2"/>
              <a:buChar char="Ø"/>
              <a:defRPr/>
            </a:pPr>
            <a:r>
              <a:rPr lang="en-US" altLang="zh-CN" b="1" dirty="0" smtClean="0">
                <a:ea typeface="宋体" pitchFamily="2" charset="-122"/>
              </a:rPr>
              <a:t> Logic levels</a:t>
            </a:r>
            <a:r>
              <a:rPr lang="en-US" altLang="zh-CN" b="1" dirty="0">
                <a:solidFill>
                  <a:srgbClr val="990033"/>
                </a:solidFill>
                <a:ea typeface="宋体" pitchFamily="2" charset="-122"/>
              </a:rPr>
              <a:t> </a:t>
            </a:r>
            <a:r>
              <a:rPr lang="en-US" altLang="zh-CN" b="1" dirty="0" smtClean="0">
                <a:ea typeface="宋体" pitchFamily="2" charset="-122"/>
              </a:rPr>
              <a:t>(</a:t>
            </a:r>
            <a:r>
              <a:rPr lang="zh-CN" altLang="en-US" b="1" dirty="0" smtClean="0">
                <a:ea typeface="宋体" pitchFamily="2" charset="-122"/>
              </a:rPr>
              <a:t>逻辑电平</a:t>
            </a:r>
            <a:r>
              <a:rPr lang="en-US" altLang="zh-CN" b="1" dirty="0" smtClean="0">
                <a:ea typeface="宋体" pitchFamily="2" charset="-122"/>
              </a:rPr>
              <a:t>)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>
                <a:ea typeface="宋体" pitchFamily="2" charset="-122"/>
              </a:rPr>
              <a:t> </a:t>
            </a:r>
            <a:r>
              <a:rPr lang="en-US" altLang="zh-CN" b="1" dirty="0" smtClean="0">
                <a:ea typeface="宋体" pitchFamily="2" charset="-122"/>
              </a:rPr>
              <a:t>   </a:t>
            </a:r>
            <a:r>
              <a:rPr lang="en-US" altLang="zh-CN" dirty="0" smtClean="0">
                <a:ea typeface="宋体" pitchFamily="2" charset="-122"/>
              </a:rPr>
              <a:t>-the </a:t>
            </a:r>
            <a:r>
              <a:rPr lang="en-US" altLang="zh-CN" dirty="0">
                <a:ea typeface="宋体" pitchFamily="2" charset="-122"/>
              </a:rPr>
              <a:t>voltages used to represent a 1 and a </a:t>
            </a:r>
            <a:r>
              <a:rPr lang="en-US" altLang="zh-CN" dirty="0" smtClean="0">
                <a:ea typeface="宋体" pitchFamily="2" charset="-122"/>
              </a:rPr>
              <a:t>0</a:t>
            </a:r>
            <a:endParaRPr lang="en-US" altLang="zh-CN" dirty="0">
              <a:ea typeface="宋体" pitchFamily="2" charset="-122"/>
            </a:endParaRPr>
          </a:p>
          <a:p>
            <a:pPr>
              <a:defRPr/>
            </a:pPr>
            <a:r>
              <a:rPr lang="en-US" altLang="zh-CN" dirty="0">
                <a:ea typeface="宋体" pitchFamily="2" charset="-122"/>
              </a:rPr>
              <a:t>The figure illustrates the general range of LOWs and HIGHs for a digital circuit</a:t>
            </a:r>
            <a:r>
              <a:rPr lang="en-US" altLang="zh-CN" dirty="0" smtClean="0">
                <a:ea typeface="宋体" pitchFamily="2" charset="-122"/>
              </a:rPr>
              <a:t>.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8435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Logic Levels</a:t>
            </a:r>
          </a:p>
        </p:txBody>
      </p:sp>
      <p:graphicFrame>
        <p:nvGraphicFramePr>
          <p:cNvPr id="18436" name="Object 10"/>
          <p:cNvGraphicFramePr>
            <a:graphicFrameLocks noChangeAspect="1"/>
          </p:cNvGraphicFramePr>
          <p:nvPr/>
        </p:nvGraphicFramePr>
        <p:xfrm>
          <a:off x="7448550" y="3284538"/>
          <a:ext cx="1354138" cy="253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name="CorelDRAW" r:id="rId3" imgW="919213" imgH="1723461" progId="CorelDRAW.Graphic.13">
                  <p:embed/>
                </p:oleObj>
              </mc:Choice>
              <mc:Fallback>
                <p:oleObj name="CorelDRAW" r:id="rId3" imgW="919213" imgH="1723461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8550" y="3284538"/>
                        <a:ext cx="1354138" cy="253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12"/>
          <p:cNvSpPr txBox="1">
            <a:spLocks noChangeArrowheads="1"/>
          </p:cNvSpPr>
          <p:nvPr/>
        </p:nvSpPr>
        <p:spPr bwMode="auto">
          <a:xfrm>
            <a:off x="7753350" y="3709988"/>
            <a:ext cx="1066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pitchFamily="2" charset="-122"/>
              </a:rPr>
              <a:t>HIGH</a:t>
            </a:r>
          </a:p>
        </p:txBody>
      </p:sp>
      <p:sp>
        <p:nvSpPr>
          <p:cNvPr id="18438" name="Text Box 13"/>
          <p:cNvSpPr txBox="1">
            <a:spLocks noChangeArrowheads="1"/>
          </p:cNvSpPr>
          <p:nvPr/>
        </p:nvSpPr>
        <p:spPr bwMode="auto">
          <a:xfrm>
            <a:off x="7753350" y="5081588"/>
            <a:ext cx="1066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pitchFamily="2" charset="-122"/>
              </a:rPr>
              <a:t>LOW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838950" y="3384550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 i="1">
                <a:ea typeface="宋体" pitchFamily="2" charset="-122"/>
              </a:rPr>
              <a:t>V</a:t>
            </a:r>
            <a:r>
              <a:rPr lang="en-US" altLang="zh-CN" sz="1400" baseline="-25000">
                <a:ea typeface="宋体" pitchFamily="2" charset="-122"/>
              </a:rPr>
              <a:t>H(max)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6838950" y="4070350"/>
            <a:ext cx="628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 i="1">
                <a:ea typeface="宋体" pitchFamily="2" charset="-122"/>
              </a:rPr>
              <a:t>V</a:t>
            </a:r>
            <a:r>
              <a:rPr lang="en-US" altLang="zh-CN" sz="1400" baseline="-25000">
                <a:ea typeface="宋体" pitchFamily="2" charset="-122"/>
              </a:rPr>
              <a:t>H(min)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6838950" y="4679950"/>
            <a:ext cx="63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 i="1">
                <a:ea typeface="宋体" pitchFamily="2" charset="-122"/>
              </a:rPr>
              <a:t>V</a:t>
            </a:r>
            <a:r>
              <a:rPr lang="en-US" altLang="zh-CN" sz="1400" baseline="-25000">
                <a:ea typeface="宋体" pitchFamily="2" charset="-122"/>
              </a:rPr>
              <a:t>L(max)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6838950" y="5441950"/>
            <a:ext cx="615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1400" i="1">
                <a:ea typeface="宋体" pitchFamily="2" charset="-122"/>
              </a:rPr>
              <a:t>V</a:t>
            </a:r>
            <a:r>
              <a:rPr lang="en-US" altLang="zh-CN" sz="1400" baseline="-25000">
                <a:ea typeface="宋体" pitchFamily="2" charset="-122"/>
              </a:rPr>
              <a:t>L(min)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7753350" y="4419600"/>
            <a:ext cx="1066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pitchFamily="2" charset="-122"/>
              </a:rPr>
              <a:t>Invalid</a:t>
            </a:r>
          </a:p>
        </p:txBody>
      </p:sp>
      <p:sp>
        <p:nvSpPr>
          <p:cNvPr id="18444" name="Rectangle 3"/>
          <p:cNvSpPr txBox="1">
            <a:spLocks noChangeArrowheads="1"/>
          </p:cNvSpPr>
          <p:nvPr/>
        </p:nvSpPr>
        <p:spPr bwMode="auto">
          <a:xfrm>
            <a:off x="755650" y="3789363"/>
            <a:ext cx="6284913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In binary, a single number is called a </a:t>
            </a:r>
            <a:r>
              <a:rPr lang="en-US" altLang="zh-CN" sz="2800" i="1" dirty="0">
                <a:ea typeface="宋体" pitchFamily="2" charset="-122"/>
                <a:cs typeface="Times New Roman" pitchFamily="18" charset="0"/>
              </a:rPr>
              <a:t>bit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 (for </a:t>
            </a:r>
            <a:r>
              <a:rPr lang="en-US" altLang="zh-CN" sz="2800" i="1" dirty="0">
                <a:ea typeface="宋体" pitchFamily="2" charset="-122"/>
                <a:cs typeface="Times New Roman" pitchFamily="18" charset="0"/>
              </a:rPr>
              <a:t>b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inary dig</a:t>
            </a:r>
            <a:r>
              <a:rPr lang="en-US" altLang="zh-CN" sz="2800" i="1" dirty="0">
                <a:ea typeface="宋体" pitchFamily="2" charset="-122"/>
                <a:cs typeface="Times New Roman" pitchFamily="18" charset="0"/>
              </a:rPr>
              <a:t>it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). 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A bit can have the value of either a 0 or a 1, depending on if the voltage is HIGH or LOW.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Digital Waveforms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261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 Digital waveforms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800" b="1" dirty="0">
                <a:ea typeface="宋体" pitchFamily="2" charset="-122"/>
                <a:cs typeface="Times New Roman" pitchFamily="18" charset="0"/>
              </a:rPr>
              <a:t>数字波形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) 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600" dirty="0">
                <a:ea typeface="宋体" pitchFamily="2" charset="-122"/>
                <a:cs typeface="Times New Roman" pitchFamily="18" charset="0"/>
              </a:rPr>
              <a:t>Digital waveforms change between the LOW and  HIGH levels. A positive going pulse is one that goes from a normally LOW logic level to a HIGH level and then back again</a:t>
            </a:r>
            <a:r>
              <a:rPr lang="en-US" altLang="zh-CN" sz="2600" dirty="0" smtClean="0">
                <a:ea typeface="宋体" pitchFamily="2" charset="-122"/>
                <a:cs typeface="Times New Roman" pitchFamily="18" charset="0"/>
              </a:rPr>
              <a:t>.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600" dirty="0" smtClean="0"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600" dirty="0">
                <a:ea typeface="宋体" pitchFamily="2" charset="-122"/>
                <a:cs typeface="Times New Roman" pitchFamily="18" charset="0"/>
              </a:rPr>
              <a:t>Digital waveforms are made up of a series of pulses.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19460" name="对象 2"/>
          <p:cNvGraphicFramePr>
            <a:graphicFrameLocks noChangeAspect="1"/>
          </p:cNvGraphicFramePr>
          <p:nvPr/>
        </p:nvGraphicFramePr>
        <p:xfrm>
          <a:off x="1984375" y="4797425"/>
          <a:ext cx="575627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CorelDRAW" r:id="rId3" imgW="3558781" imgH="980237" progId="CorelDRAW.Graphic.13">
                  <p:embed/>
                </p:oleObj>
              </mc:Choice>
              <mc:Fallback>
                <p:oleObj name="CorelDRAW" r:id="rId3" imgW="3558781" imgH="980237" progId="CorelDRAW.Graphic.1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4797425"/>
                        <a:ext cx="5756275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6"/>
          <p:cNvSpPr txBox="1">
            <a:spLocks noChangeArrowheads="1"/>
          </p:cNvSpPr>
          <p:nvPr/>
        </p:nvSpPr>
        <p:spPr bwMode="auto">
          <a:xfrm>
            <a:off x="611560" y="5085184"/>
            <a:ext cx="1512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上升沿或前沿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7631832" y="5034662"/>
            <a:ext cx="140466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上升沿或后沿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3779912" y="4746630"/>
            <a:ext cx="1512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下降沿或后沿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4644008" y="5445224"/>
            <a:ext cx="1512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下降沿或前沿</a:t>
            </a:r>
            <a:endParaRPr lang="en-US" altLang="zh-CN" sz="1600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Digital Waveforms</a:t>
            </a: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 Pulse definitions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800" b="1" dirty="0">
                <a:ea typeface="宋体" pitchFamily="2" charset="-122"/>
                <a:cs typeface="Times New Roman" pitchFamily="18" charset="0"/>
              </a:rPr>
              <a:t>脉冲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) 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Actual pulses are not ideal but are described by the rise time, fall time, amplitude, and other characteristics.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20484" name="对象 1"/>
          <p:cNvGraphicFramePr>
            <a:graphicFrameLocks noChangeAspect="1"/>
          </p:cNvGraphicFramePr>
          <p:nvPr/>
        </p:nvGraphicFramePr>
        <p:xfrm>
          <a:off x="2054225" y="3676650"/>
          <a:ext cx="5254625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CorelDRAW" r:id="rId3" imgW="3040941" imgH="1690949" progId="CorelDRAW.Graphic.13">
                  <p:embed/>
                </p:oleObj>
              </mc:Choice>
              <mc:Fallback>
                <p:oleObj name="CorelDRAW" r:id="rId3" imgW="3040941" imgH="1690949" progId="CorelDRAW.Graphic.1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3676650"/>
                        <a:ext cx="5254625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6"/>
          <p:cNvSpPr txBox="1">
            <a:spLocks noChangeArrowheads="1"/>
          </p:cNvSpPr>
          <p:nvPr/>
        </p:nvSpPr>
        <p:spPr bwMode="auto">
          <a:xfrm>
            <a:off x="4410249" y="3306470"/>
            <a:ext cx="8098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超调量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5148064" y="3666510"/>
            <a:ext cx="8098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振荡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5922417" y="4005064"/>
            <a:ext cx="8098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下调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6588224" y="6093296"/>
            <a:ext cx="8098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下调量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5913016" y="6309320"/>
            <a:ext cx="10352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下降时间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2267744" y="6309320"/>
            <a:ext cx="10352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上升时间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1547664" y="5754742"/>
            <a:ext cx="6480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基线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1547664" y="4602614"/>
            <a:ext cx="7920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幅度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4067944" y="5229200"/>
            <a:ext cx="10352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ea typeface="宋体" pitchFamily="2" charset="-122"/>
              </a:rPr>
              <a:t>脉冲宽度</a:t>
            </a:r>
            <a:endParaRPr lang="en-US" altLang="zh-CN" sz="1600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Digital Waveforms</a:t>
            </a:r>
          </a:p>
        </p:txBody>
      </p:sp>
      <p:sp>
        <p:nvSpPr>
          <p:cNvPr id="21507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83185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 Periodic Pulse Waveforms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800" b="1" dirty="0">
                <a:ea typeface="宋体" pitchFamily="2" charset="-122"/>
                <a:cs typeface="Times New Roman" pitchFamily="18" charset="0"/>
              </a:rPr>
              <a:t>周期脉冲波形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)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Periodic pulse waveforms are composed of pulses that repeats in a fixed interval called the 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period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>
                <a:solidFill>
                  <a:srgbClr val="990033"/>
                </a:solidFill>
                <a:ea typeface="宋体" pitchFamily="2" charset="-122"/>
              </a:rPr>
              <a:t>周期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)</a:t>
            </a:r>
            <a:r>
              <a:rPr lang="en-US" altLang="zh-CN" sz="2800" b="1" dirty="0">
                <a:ea typeface="宋体" pitchFamily="2" charset="-122"/>
              </a:rPr>
              <a:t> </a:t>
            </a:r>
            <a:r>
              <a:rPr lang="en-US" altLang="zh-CN" sz="2800" dirty="0">
                <a:ea typeface="宋体" pitchFamily="2" charset="-122"/>
              </a:rPr>
              <a:t>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800" dirty="0">
                <a:ea typeface="宋体" pitchFamily="2" charset="-122"/>
              </a:rPr>
              <a:t>The </a:t>
            </a:r>
            <a:r>
              <a:rPr lang="en-US" altLang="zh-CN" sz="2800" b="1" dirty="0">
                <a:ea typeface="宋体" pitchFamily="2" charset="-122"/>
              </a:rPr>
              <a:t>frequency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>
                <a:solidFill>
                  <a:srgbClr val="990033"/>
                </a:solidFill>
                <a:ea typeface="宋体" pitchFamily="2" charset="-122"/>
              </a:rPr>
              <a:t>频率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)</a:t>
            </a:r>
            <a:r>
              <a:rPr lang="en-US" altLang="zh-CN" sz="2800" dirty="0">
                <a:ea typeface="宋体" pitchFamily="2" charset="-122"/>
              </a:rPr>
              <a:t> is the rate it repeats and is measured in hertz.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 b="1" dirty="0">
              <a:ea typeface="宋体" pitchFamily="2" charset="-122"/>
            </a:endParaRPr>
          </a:p>
        </p:txBody>
      </p:sp>
      <p:graphicFrame>
        <p:nvGraphicFramePr>
          <p:cNvPr id="21508" name="对象 2"/>
          <p:cNvGraphicFramePr>
            <a:graphicFrameLocks noChangeAspect="1"/>
          </p:cNvGraphicFramePr>
          <p:nvPr/>
        </p:nvGraphicFramePr>
        <p:xfrm>
          <a:off x="4110038" y="3683000"/>
          <a:ext cx="7493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4" name="Equation" r:id="rId3" imgW="431613" imgH="393529" progId="Equation.3">
                  <p:embed/>
                </p:oleObj>
              </mc:Choice>
              <mc:Fallback>
                <p:oleObj name="Equation" r:id="rId3" imgW="431613" imgH="393529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038" y="3683000"/>
                        <a:ext cx="7493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对象 3"/>
          <p:cNvGraphicFramePr>
            <a:graphicFrameLocks noChangeAspect="1"/>
          </p:cNvGraphicFramePr>
          <p:nvPr/>
        </p:nvGraphicFramePr>
        <p:xfrm>
          <a:off x="5335588" y="3709988"/>
          <a:ext cx="7493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5" name="Equation" r:id="rId5" imgW="431613" imgH="418918" progId="Equation.3">
                  <p:embed/>
                </p:oleObj>
              </mc:Choice>
              <mc:Fallback>
                <p:oleObj name="Equation" r:id="rId5" imgW="431613" imgH="418918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3709988"/>
                        <a:ext cx="7493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Rectangle 3"/>
          <p:cNvSpPr txBox="1">
            <a:spLocks noChangeArrowheads="1"/>
          </p:cNvSpPr>
          <p:nvPr/>
        </p:nvSpPr>
        <p:spPr bwMode="auto">
          <a:xfrm>
            <a:off x="790575" y="4305300"/>
            <a:ext cx="8029575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800">
                <a:ea typeface="宋体" pitchFamily="2" charset="-122"/>
                <a:cs typeface="Times New Roman" pitchFamily="18" charset="0"/>
              </a:rPr>
              <a:t>The </a:t>
            </a:r>
            <a:r>
              <a:rPr lang="en-US" altLang="zh-CN" sz="2800" b="1">
                <a:ea typeface="宋体" pitchFamily="2" charset="-122"/>
                <a:cs typeface="Times New Roman" pitchFamily="18" charset="0"/>
              </a:rPr>
              <a:t>clock</a:t>
            </a:r>
            <a:r>
              <a:rPr lang="en-US" altLang="zh-CN" sz="2800" b="1">
                <a:solidFill>
                  <a:srgbClr val="990033"/>
                </a:solidFill>
                <a:ea typeface="宋体" pitchFamily="2" charset="-122"/>
                <a:cs typeface="Times New Roman" pitchFamily="18" charset="0"/>
              </a:rPr>
              <a:t> (</a:t>
            </a:r>
            <a:r>
              <a:rPr lang="zh-CN" altLang="en-US" sz="2800" b="1">
                <a:solidFill>
                  <a:srgbClr val="990033"/>
                </a:solidFill>
                <a:ea typeface="宋体" pitchFamily="2" charset="-122"/>
                <a:cs typeface="Times New Roman" pitchFamily="18" charset="0"/>
              </a:rPr>
              <a:t>时钟</a:t>
            </a:r>
            <a:r>
              <a:rPr lang="en-US" altLang="zh-CN" sz="2800" b="1">
                <a:solidFill>
                  <a:srgbClr val="990033"/>
                </a:solidFill>
                <a:ea typeface="宋体" pitchFamily="2" charset="-122"/>
                <a:cs typeface="Times New Roman" pitchFamily="18" charset="0"/>
              </a:rPr>
              <a:t>)</a:t>
            </a:r>
            <a:r>
              <a:rPr lang="en-US" altLang="zh-CN" sz="2800">
                <a:ea typeface="宋体" pitchFamily="2" charset="-122"/>
                <a:cs typeface="Times New Roman" pitchFamily="18" charset="0"/>
              </a:rPr>
              <a:t> is a basic timing signal that is an example of a periodic wave.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 b="1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1511" name="Rectangle 3"/>
          <p:cNvSpPr txBox="1">
            <a:spLocks noChangeArrowheads="1"/>
          </p:cNvSpPr>
          <p:nvPr/>
        </p:nvSpPr>
        <p:spPr bwMode="auto">
          <a:xfrm>
            <a:off x="755650" y="5241925"/>
            <a:ext cx="83534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What is the period of a repetitive wave if </a:t>
            </a:r>
            <a:r>
              <a:rPr lang="en-US" altLang="zh-CN" sz="2800" i="1" dirty="0">
                <a:ea typeface="宋体" pitchFamily="2" charset="-122"/>
                <a:cs typeface="Times New Roman" pitchFamily="18" charset="0"/>
              </a:rPr>
              <a:t>f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 = 3.2 GHz?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482975" y="5876925"/>
          <a:ext cx="2573338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" name="Equation" r:id="rId7" imgW="1651000" imgH="419100" progId="Equation.DSMT4">
                  <p:embed/>
                </p:oleObj>
              </mc:Choice>
              <mc:Fallback>
                <p:oleObj name="Equation" r:id="rId7" imgW="1651000" imgH="4191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975" y="5876925"/>
                        <a:ext cx="2573338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Digital Waveforms</a:t>
            </a:r>
          </a:p>
        </p:txBody>
      </p:sp>
      <p:sp>
        <p:nvSpPr>
          <p:cNvPr id="24579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 Pulse Definitions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altLang="zh-CN" sz="2800" dirty="0" smtClean="0">
                <a:ea typeface="宋体" pitchFamily="2" charset="-122"/>
                <a:cs typeface="Times New Roman" pitchFamily="18" charset="0"/>
              </a:rPr>
              <a:t>In addition to frequency and period, repetitive pulse waveforms are described by the amplitude </a:t>
            </a:r>
            <a:r>
              <a:rPr lang="en-US" altLang="zh-CN" sz="2800" b="1" dirty="0" smtClean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 smtClean="0">
                <a:solidFill>
                  <a:srgbClr val="990033"/>
                </a:solidFill>
                <a:ea typeface="宋体" pitchFamily="2" charset="-122"/>
              </a:rPr>
              <a:t>幅度</a:t>
            </a:r>
            <a:r>
              <a:rPr lang="en-US" altLang="zh-CN" sz="2800" i="1" dirty="0" smtClean="0">
                <a:ea typeface="宋体" pitchFamily="2" charset="-122"/>
                <a:cs typeface="Times New Roman" pitchFamily="18" charset="0"/>
              </a:rPr>
              <a:t>A</a:t>
            </a:r>
            <a:r>
              <a:rPr lang="en-US" altLang="zh-CN" sz="2800" b="1" dirty="0" smtClean="0">
                <a:solidFill>
                  <a:srgbClr val="990033"/>
                </a:solidFill>
                <a:ea typeface="宋体" pitchFamily="2" charset="-122"/>
              </a:rPr>
              <a:t>)</a:t>
            </a:r>
            <a:r>
              <a:rPr lang="en-US" altLang="zh-CN" sz="2800" b="1" dirty="0" smtClean="0">
                <a:ea typeface="宋体" pitchFamily="2" charset="-122"/>
              </a:rPr>
              <a:t> </a:t>
            </a:r>
            <a:r>
              <a:rPr lang="en-US" altLang="zh-CN" sz="2800" dirty="0" smtClean="0">
                <a:ea typeface="宋体" pitchFamily="2" charset="-122"/>
                <a:cs typeface="Times New Roman" pitchFamily="18" charset="0"/>
              </a:rPr>
              <a:t>, pulse width </a:t>
            </a:r>
            <a:r>
              <a:rPr lang="en-US" altLang="zh-CN" sz="2800" b="1" dirty="0" smtClean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 smtClean="0">
                <a:solidFill>
                  <a:srgbClr val="990033"/>
                </a:solidFill>
                <a:ea typeface="宋体" pitchFamily="2" charset="-122"/>
              </a:rPr>
              <a:t>脉宽</a:t>
            </a:r>
            <a:r>
              <a:rPr lang="en-US" altLang="zh-CN" sz="2800" i="1" dirty="0" err="1" smtClean="0"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800" i="1" baseline="-25000" dirty="0" err="1" smtClean="0">
                <a:ea typeface="宋体" pitchFamily="2" charset="-122"/>
                <a:cs typeface="Times New Roman" pitchFamily="18" charset="0"/>
              </a:rPr>
              <a:t>W</a:t>
            </a:r>
            <a:r>
              <a:rPr lang="en-US" altLang="zh-CN" sz="2800" b="1" dirty="0" smtClean="0">
                <a:solidFill>
                  <a:srgbClr val="990033"/>
                </a:solidFill>
                <a:ea typeface="宋体" pitchFamily="2" charset="-122"/>
              </a:rPr>
              <a:t>)</a:t>
            </a:r>
            <a:r>
              <a:rPr lang="en-US" altLang="zh-CN" sz="2800" dirty="0" smtClean="0">
                <a:ea typeface="宋体" pitchFamily="2" charset="-122"/>
                <a:cs typeface="Times New Roman" pitchFamily="18" charset="0"/>
              </a:rPr>
              <a:t> and duty cycle</a:t>
            </a:r>
            <a:r>
              <a:rPr lang="en-US" altLang="zh-CN" sz="2800" b="1" dirty="0" smtClean="0">
                <a:solidFill>
                  <a:srgbClr val="990033"/>
                </a:solidFill>
                <a:ea typeface="宋体" pitchFamily="2" charset="-122"/>
              </a:rPr>
              <a:t> (</a:t>
            </a:r>
            <a:r>
              <a:rPr lang="zh-CN" altLang="en-US" sz="2800" b="1" dirty="0" smtClean="0">
                <a:solidFill>
                  <a:srgbClr val="990033"/>
                </a:solidFill>
                <a:ea typeface="宋体" pitchFamily="2" charset="-122"/>
              </a:rPr>
              <a:t>占空比</a:t>
            </a:r>
            <a:r>
              <a:rPr lang="en-US" altLang="zh-CN" sz="2800" b="1" dirty="0" smtClean="0">
                <a:solidFill>
                  <a:srgbClr val="990033"/>
                </a:solidFill>
                <a:ea typeface="宋体" pitchFamily="2" charset="-122"/>
              </a:rPr>
              <a:t>)</a:t>
            </a:r>
            <a:r>
              <a:rPr lang="en-US" altLang="zh-CN" sz="2800" dirty="0" smtClean="0">
                <a:ea typeface="宋体" pitchFamily="2" charset="-122"/>
                <a:cs typeface="Times New Roman" pitchFamily="18" charset="0"/>
              </a:rPr>
              <a:t>. </a:t>
            </a:r>
          </a:p>
          <a:p>
            <a:pPr marL="0" indent="0" algn="just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altLang="zh-CN" sz="2800" dirty="0" smtClean="0">
                <a:ea typeface="宋体" pitchFamily="2" charset="-122"/>
                <a:cs typeface="Times New Roman" pitchFamily="18" charset="0"/>
              </a:rPr>
              <a:t>    Duty cycle is the ratio of </a:t>
            </a:r>
            <a:r>
              <a:rPr lang="en-US" altLang="zh-CN" sz="2800" i="1" dirty="0" err="1" smtClean="0"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800" i="1" baseline="-25000" dirty="0" err="1" smtClean="0">
                <a:ea typeface="宋体" pitchFamily="2" charset="-122"/>
                <a:cs typeface="Times New Roman" pitchFamily="18" charset="0"/>
              </a:rPr>
              <a:t>W</a:t>
            </a:r>
            <a:r>
              <a:rPr lang="en-US" altLang="zh-CN" sz="2800" dirty="0" smtClean="0">
                <a:ea typeface="宋体" pitchFamily="2" charset="-122"/>
                <a:cs typeface="Times New Roman" pitchFamily="18" charset="0"/>
              </a:rPr>
              <a:t> to </a:t>
            </a:r>
            <a:r>
              <a:rPr lang="en-US" altLang="zh-CN" sz="2800" i="1" dirty="0" smtClean="0"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800" dirty="0" smtClean="0">
                <a:ea typeface="宋体" pitchFamily="2" charset="-122"/>
                <a:cs typeface="Times New Roman" pitchFamily="18" charset="0"/>
              </a:rPr>
              <a:t>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altLang="zh-CN" sz="2800" dirty="0" smtClean="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altLang="zh-CN" sz="2800" b="1" dirty="0" smtClean="0"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35" name="Object 11"/>
          <p:cNvGraphicFramePr>
            <a:graphicFrameLocks noChangeAspect="1"/>
          </p:cNvGraphicFramePr>
          <p:nvPr/>
        </p:nvGraphicFramePr>
        <p:xfrm>
          <a:off x="2430463" y="4365625"/>
          <a:ext cx="5310187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" name="CorelDRAW" r:id="rId3" imgW="5310149" imgH="2127694" progId="CorelDRAW.Graphic.12">
                  <p:embed/>
                </p:oleObj>
              </mc:Choice>
              <mc:Fallback>
                <p:oleObj name="CorelDRAW" r:id="rId3" imgW="5310149" imgH="2127694" progId="CorelDRAW.Graphic.1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3" y="4365625"/>
                        <a:ext cx="5310187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AutoShape 17"/>
          <p:cNvSpPr>
            <a:spLocks noChangeAspect="1" noChangeArrowheads="1" noTextEdit="1"/>
          </p:cNvSpPr>
          <p:nvPr/>
        </p:nvSpPr>
        <p:spPr bwMode="auto">
          <a:xfrm>
            <a:off x="1492250" y="5356225"/>
            <a:ext cx="104616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22"/>
          <p:cNvSpPr>
            <a:spLocks noChangeArrowheads="1"/>
          </p:cNvSpPr>
          <p:nvPr/>
        </p:nvSpPr>
        <p:spPr bwMode="auto">
          <a:xfrm>
            <a:off x="1958975" y="5365750"/>
            <a:ext cx="523875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8" name="Rectangle 23"/>
          <p:cNvSpPr>
            <a:spLocks noChangeArrowheads="1"/>
          </p:cNvSpPr>
          <p:nvPr/>
        </p:nvSpPr>
        <p:spPr bwMode="auto">
          <a:xfrm>
            <a:off x="1958975" y="6365875"/>
            <a:ext cx="523875" cy="190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39" name="Group 29"/>
          <p:cNvGrpSpPr>
            <a:grpSpLocks/>
          </p:cNvGrpSpPr>
          <p:nvPr/>
        </p:nvGrpSpPr>
        <p:grpSpPr bwMode="auto">
          <a:xfrm>
            <a:off x="1997075" y="5375275"/>
            <a:ext cx="66675" cy="1000125"/>
            <a:chOff x="1374" y="2844"/>
            <a:chExt cx="42" cy="630"/>
          </a:xfrm>
        </p:grpSpPr>
        <p:sp>
          <p:nvSpPr>
            <p:cNvPr id="22552" name="Rectangle 24"/>
            <p:cNvSpPr>
              <a:spLocks noChangeArrowheads="1"/>
            </p:cNvSpPr>
            <p:nvPr/>
          </p:nvSpPr>
          <p:spPr bwMode="auto">
            <a:xfrm>
              <a:off x="1386" y="2892"/>
              <a:ext cx="12" cy="1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53" name="Freeform 25"/>
            <p:cNvSpPr>
              <a:spLocks/>
            </p:cNvSpPr>
            <p:nvPr/>
          </p:nvSpPr>
          <p:spPr bwMode="auto">
            <a:xfrm>
              <a:off x="1374" y="2844"/>
              <a:ext cx="42" cy="66"/>
            </a:xfrm>
            <a:custGeom>
              <a:avLst/>
              <a:gdLst>
                <a:gd name="T0" fmla="*/ 0 w 7"/>
                <a:gd name="T1" fmla="*/ 85536 h 11"/>
                <a:gd name="T2" fmla="*/ 23328 w 7"/>
                <a:gd name="T3" fmla="*/ 0 h 11"/>
                <a:gd name="T4" fmla="*/ 54432 w 7"/>
                <a:gd name="T5" fmla="*/ 85536 h 11"/>
                <a:gd name="T6" fmla="*/ 0 w 7"/>
                <a:gd name="T7" fmla="*/ 85536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3" y="0"/>
                  </a:lnTo>
                  <a:lnTo>
                    <a:pt x="7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4" name="Rectangle 26"/>
            <p:cNvSpPr>
              <a:spLocks noChangeArrowheads="1"/>
            </p:cNvSpPr>
            <p:nvPr/>
          </p:nvSpPr>
          <p:spPr bwMode="auto">
            <a:xfrm>
              <a:off x="1386" y="3234"/>
              <a:ext cx="12" cy="1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55" name="Freeform 27"/>
            <p:cNvSpPr>
              <a:spLocks/>
            </p:cNvSpPr>
            <p:nvPr/>
          </p:nvSpPr>
          <p:spPr bwMode="auto">
            <a:xfrm>
              <a:off x="1374" y="3408"/>
              <a:ext cx="42" cy="66"/>
            </a:xfrm>
            <a:custGeom>
              <a:avLst/>
              <a:gdLst>
                <a:gd name="T0" fmla="*/ 0 w 7"/>
                <a:gd name="T1" fmla="*/ 0 h 11"/>
                <a:gd name="T2" fmla="*/ 23328 w 7"/>
                <a:gd name="T3" fmla="*/ 85536 h 11"/>
                <a:gd name="T4" fmla="*/ 54432 w 7"/>
                <a:gd name="T5" fmla="*/ 0 h 11"/>
                <a:gd name="T6" fmla="*/ 0 w 7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lnTo>
                    <a:pt x="3" y="1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1187450" y="5710238"/>
            <a:ext cx="18923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Amplitude (</a:t>
            </a:r>
            <a:r>
              <a:rPr lang="en-US" altLang="zh-CN" sz="1600" i="1">
                <a:solidFill>
                  <a:srgbClr val="FF0000"/>
                </a:solidFill>
                <a:ea typeface="宋体" pitchFamily="2" charset="-122"/>
              </a:rPr>
              <a:t>A</a:t>
            </a:r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)</a:t>
            </a:r>
          </a:p>
        </p:txBody>
      </p:sp>
      <p:grpSp>
        <p:nvGrpSpPr>
          <p:cNvPr id="45" name="Group 41"/>
          <p:cNvGrpSpPr>
            <a:grpSpLocks/>
          </p:cNvGrpSpPr>
          <p:nvPr/>
        </p:nvGrpSpPr>
        <p:grpSpPr bwMode="auto">
          <a:xfrm>
            <a:off x="2630488" y="6142038"/>
            <a:ext cx="523875" cy="66675"/>
            <a:chOff x="1773" y="3327"/>
            <a:chExt cx="330" cy="42"/>
          </a:xfrm>
        </p:grpSpPr>
        <p:sp>
          <p:nvSpPr>
            <p:cNvPr id="22549" name="Rectangle 38"/>
            <p:cNvSpPr>
              <a:spLocks noChangeArrowheads="1"/>
            </p:cNvSpPr>
            <p:nvPr/>
          </p:nvSpPr>
          <p:spPr bwMode="auto">
            <a:xfrm>
              <a:off x="1815" y="3339"/>
              <a:ext cx="240" cy="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50" name="Freeform 39"/>
            <p:cNvSpPr>
              <a:spLocks/>
            </p:cNvSpPr>
            <p:nvPr/>
          </p:nvSpPr>
          <p:spPr bwMode="auto">
            <a:xfrm>
              <a:off x="2037" y="3327"/>
              <a:ext cx="66" cy="42"/>
            </a:xfrm>
            <a:custGeom>
              <a:avLst/>
              <a:gdLst>
                <a:gd name="T0" fmla="*/ 0 w 11"/>
                <a:gd name="T1" fmla="*/ 0 h 7"/>
                <a:gd name="T2" fmla="*/ 85536 w 11"/>
                <a:gd name="T3" fmla="*/ 23328 h 7"/>
                <a:gd name="T4" fmla="*/ 0 w 11"/>
                <a:gd name="T5" fmla="*/ 54432 h 7"/>
                <a:gd name="T6" fmla="*/ 0 w 1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1" y="3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Freeform 40"/>
            <p:cNvSpPr>
              <a:spLocks/>
            </p:cNvSpPr>
            <p:nvPr/>
          </p:nvSpPr>
          <p:spPr bwMode="auto">
            <a:xfrm>
              <a:off x="1773" y="3327"/>
              <a:ext cx="66" cy="42"/>
            </a:xfrm>
            <a:custGeom>
              <a:avLst/>
              <a:gdLst>
                <a:gd name="T0" fmla="*/ 85536 w 11"/>
                <a:gd name="T1" fmla="*/ 0 h 7"/>
                <a:gd name="T2" fmla="*/ 0 w 11"/>
                <a:gd name="T3" fmla="*/ 23328 h 7"/>
                <a:gd name="T4" fmla="*/ 85536 w 11"/>
                <a:gd name="T5" fmla="*/ 54432 h 7"/>
                <a:gd name="T6" fmla="*/ 85536 w 1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lnTo>
                    <a:pt x="0" y="3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" name="Text Box 42"/>
          <p:cNvSpPr txBox="1">
            <a:spLocks noChangeArrowheads="1"/>
          </p:cNvSpPr>
          <p:nvPr/>
        </p:nvSpPr>
        <p:spPr bwMode="auto">
          <a:xfrm>
            <a:off x="2635250" y="5791200"/>
            <a:ext cx="18653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Pulse width (</a:t>
            </a:r>
            <a:r>
              <a:rPr lang="en-US" altLang="zh-CN" sz="1600" i="1">
                <a:solidFill>
                  <a:srgbClr val="FF0000"/>
                </a:solidFill>
                <a:ea typeface="宋体" pitchFamily="2" charset="-122"/>
              </a:rPr>
              <a:t>t</a:t>
            </a:r>
            <a:r>
              <a:rPr lang="en-US" altLang="zh-CN" sz="1600" i="1" baseline="-25000">
                <a:solidFill>
                  <a:srgbClr val="FF0000"/>
                </a:solidFill>
                <a:ea typeface="宋体" pitchFamily="2" charset="-122"/>
              </a:rPr>
              <a:t>W</a:t>
            </a:r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)</a:t>
            </a:r>
          </a:p>
        </p:txBody>
      </p:sp>
      <p:grpSp>
        <p:nvGrpSpPr>
          <p:cNvPr id="50" name="Group 54"/>
          <p:cNvGrpSpPr>
            <a:grpSpLocks/>
          </p:cNvGrpSpPr>
          <p:nvPr/>
        </p:nvGrpSpPr>
        <p:grpSpPr bwMode="auto">
          <a:xfrm>
            <a:off x="2601913" y="6505575"/>
            <a:ext cx="1587500" cy="179388"/>
            <a:chOff x="1755" y="3556"/>
            <a:chExt cx="1000" cy="113"/>
          </a:xfrm>
        </p:grpSpPr>
        <p:sp>
          <p:nvSpPr>
            <p:cNvPr id="22542" name="AutoShape 43"/>
            <p:cNvSpPr>
              <a:spLocks noChangeAspect="1" noChangeArrowheads="1" noTextEdit="1"/>
            </p:cNvSpPr>
            <p:nvPr/>
          </p:nvSpPr>
          <p:spPr bwMode="auto">
            <a:xfrm>
              <a:off x="1755" y="3556"/>
              <a:ext cx="1000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Rectangle 48"/>
            <p:cNvSpPr>
              <a:spLocks noChangeArrowheads="1"/>
            </p:cNvSpPr>
            <p:nvPr/>
          </p:nvSpPr>
          <p:spPr bwMode="auto">
            <a:xfrm>
              <a:off x="1761" y="3562"/>
              <a:ext cx="12" cy="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44" name="Rectangle 49"/>
            <p:cNvSpPr>
              <a:spLocks noChangeArrowheads="1"/>
            </p:cNvSpPr>
            <p:nvPr/>
          </p:nvSpPr>
          <p:spPr bwMode="auto">
            <a:xfrm>
              <a:off x="2733" y="3562"/>
              <a:ext cx="12" cy="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45" name="Rectangle 50"/>
            <p:cNvSpPr>
              <a:spLocks noChangeArrowheads="1"/>
            </p:cNvSpPr>
            <p:nvPr/>
          </p:nvSpPr>
          <p:spPr bwMode="auto">
            <a:xfrm>
              <a:off x="1815" y="3604"/>
              <a:ext cx="174" cy="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46" name="Freeform 51"/>
            <p:cNvSpPr>
              <a:spLocks/>
            </p:cNvSpPr>
            <p:nvPr/>
          </p:nvSpPr>
          <p:spPr bwMode="auto">
            <a:xfrm>
              <a:off x="1767" y="3586"/>
              <a:ext cx="66" cy="42"/>
            </a:xfrm>
            <a:custGeom>
              <a:avLst/>
              <a:gdLst>
                <a:gd name="T0" fmla="*/ 85536 w 11"/>
                <a:gd name="T1" fmla="*/ 0 h 7"/>
                <a:gd name="T2" fmla="*/ 0 w 11"/>
                <a:gd name="T3" fmla="*/ 31104 h 7"/>
                <a:gd name="T4" fmla="*/ 85536 w 11"/>
                <a:gd name="T5" fmla="*/ 54432 h 7"/>
                <a:gd name="T6" fmla="*/ 85536 w 1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lnTo>
                    <a:pt x="0" y="4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Rectangle 52"/>
            <p:cNvSpPr>
              <a:spLocks noChangeArrowheads="1"/>
            </p:cNvSpPr>
            <p:nvPr/>
          </p:nvSpPr>
          <p:spPr bwMode="auto">
            <a:xfrm>
              <a:off x="2505" y="3604"/>
              <a:ext cx="192" cy="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48" name="Freeform 53"/>
            <p:cNvSpPr>
              <a:spLocks/>
            </p:cNvSpPr>
            <p:nvPr/>
          </p:nvSpPr>
          <p:spPr bwMode="auto">
            <a:xfrm>
              <a:off x="2673" y="3586"/>
              <a:ext cx="66" cy="42"/>
            </a:xfrm>
            <a:custGeom>
              <a:avLst/>
              <a:gdLst>
                <a:gd name="T0" fmla="*/ 0 w 11"/>
                <a:gd name="T1" fmla="*/ 0 h 7"/>
                <a:gd name="T2" fmla="*/ 85536 w 11"/>
                <a:gd name="T3" fmla="*/ 31104 h 7"/>
                <a:gd name="T4" fmla="*/ 0 w 11"/>
                <a:gd name="T5" fmla="*/ 54432 h 7"/>
                <a:gd name="T6" fmla="*/ 0 w 11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1" y="4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" name="Text Box 55"/>
          <p:cNvSpPr txBox="1">
            <a:spLocks noChangeArrowheads="1"/>
          </p:cNvSpPr>
          <p:nvPr/>
        </p:nvSpPr>
        <p:spPr bwMode="auto">
          <a:xfrm>
            <a:off x="2943225" y="6389688"/>
            <a:ext cx="1341438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Period, </a:t>
            </a:r>
            <a:r>
              <a:rPr lang="en-US" altLang="zh-CN" sz="1600" i="1">
                <a:solidFill>
                  <a:srgbClr val="FF0000"/>
                </a:solidFill>
                <a:ea typeface="宋体" pitchFamily="2" charset="-122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4" grpId="0"/>
      <p:bldP spid="49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19088" y="4787900"/>
          <a:ext cx="2740025" cy="195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CorelDRAW" r:id="rId3" imgW="2740633" imgH="1954296" progId="CorelDRAW.Graphic.13">
                  <p:embed/>
                </p:oleObj>
              </mc:Choice>
              <mc:Fallback>
                <p:oleObj name="CorelDRAW" r:id="rId3" imgW="2740633" imgH="1954296" progId="CorelDRAW.Graphic.1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8" y="4787900"/>
                        <a:ext cx="2740025" cy="195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Digital Waveforms</a:t>
            </a:r>
          </a:p>
        </p:txBody>
      </p:sp>
      <p:sp>
        <p:nvSpPr>
          <p:cNvPr id="23556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 Timing Diagrams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800" b="1" dirty="0">
                <a:ea typeface="宋体" pitchFamily="2" charset="-122"/>
                <a:cs typeface="Times New Roman" pitchFamily="18" charset="0"/>
              </a:rPr>
              <a:t>时序图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)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A timing diagram is used to show the relationship between two or more digital waveforms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700338" y="3429000"/>
          <a:ext cx="49530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CorelDRAW" r:id="rId5" imgW="3017199" imgH="1273170" progId="CorelDRAW.Graphic.13">
                  <p:embed/>
                </p:oleObj>
              </mc:Choice>
              <mc:Fallback>
                <p:oleObj name="CorelDRAW" r:id="rId5" imgW="3017199" imgH="1273170" progId="CorelDRAW.Graphic.1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429000"/>
                        <a:ext cx="49530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323850" y="4437063"/>
            <a:ext cx="20875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400">
                <a:ea typeface="宋体" pitchFamily="2" charset="-122"/>
              </a:rPr>
              <a:t>Logic Analyzer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40000"/>
              </a:spcBef>
              <a:buFontTx/>
              <a:buNone/>
              <a:defRPr/>
            </a:pPr>
            <a:r>
              <a:rPr lang="en-US" altLang="zh-CN" dirty="0" smtClean="0">
                <a:ea typeface="宋体" pitchFamily="2" charset="-122"/>
              </a:rPr>
              <a:t>After this lecture, </a:t>
            </a:r>
            <a:r>
              <a:rPr lang="en-US" altLang="zh-TW" dirty="0" smtClean="0">
                <a:ea typeface="PMingLiU" pitchFamily="18" charset="-120"/>
              </a:rPr>
              <a:t>you should be able to:</a:t>
            </a:r>
          </a:p>
          <a:p>
            <a:pPr eaLnBrk="1" hangingPunct="1">
              <a:defRPr/>
            </a:pPr>
            <a:endParaRPr lang="en-US" altLang="zh-TW" sz="1050" b="1" dirty="0" smtClean="0">
              <a:solidFill>
                <a:srgbClr val="000066"/>
              </a:solidFill>
              <a:ea typeface="PMingLiU" pitchFamily="18" charset="-12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b="1" dirty="0" smtClean="0">
                <a:solidFill>
                  <a:srgbClr val="FF3300"/>
                </a:solidFill>
                <a:ea typeface="PMingLiU" pitchFamily="18" charset="-120"/>
              </a:rPr>
              <a:t>Explain</a:t>
            </a:r>
            <a:r>
              <a:rPr lang="en-US" altLang="zh-TW" dirty="0" smtClean="0">
                <a:solidFill>
                  <a:srgbClr val="000066"/>
                </a:solidFill>
                <a:ea typeface="PMingLiU" pitchFamily="18" charset="-120"/>
              </a:rPr>
              <a:t> </a:t>
            </a:r>
            <a:r>
              <a:rPr lang="en-US" altLang="zh-TW" dirty="0" smtClean="0">
                <a:ea typeface="PMingLiU" pitchFamily="18" charset="-120"/>
              </a:rPr>
              <a:t>what are </a:t>
            </a:r>
            <a:r>
              <a:rPr lang="en-US" altLang="zh-TW" dirty="0" smtClean="0">
                <a:ea typeface="宋体" pitchFamily="2" charset="-122"/>
              </a:rPr>
              <a:t>d</a:t>
            </a:r>
            <a:r>
              <a:rPr lang="en-US" altLang="zh-CN" dirty="0" smtClean="0">
                <a:ea typeface="宋体" pitchFamily="2" charset="-122"/>
              </a:rPr>
              <a:t>igital </a:t>
            </a:r>
            <a:r>
              <a:rPr lang="en-US" altLang="zh-CN" dirty="0">
                <a:ea typeface="宋体" pitchFamily="2" charset="-122"/>
              </a:rPr>
              <a:t>and </a:t>
            </a:r>
            <a:r>
              <a:rPr lang="en-US" altLang="zh-CN" dirty="0" smtClean="0">
                <a:ea typeface="宋体" pitchFamily="2" charset="-122"/>
              </a:rPr>
              <a:t>analog </a:t>
            </a:r>
            <a:r>
              <a:rPr lang="en-US" altLang="zh-CN" dirty="0">
                <a:ea typeface="宋体" pitchFamily="2" charset="-122"/>
              </a:rPr>
              <a:t>q</a:t>
            </a:r>
            <a:r>
              <a:rPr lang="en-US" altLang="zh-CN" dirty="0" smtClean="0">
                <a:ea typeface="宋体" pitchFamily="2" charset="-122"/>
              </a:rPr>
              <a:t>uantities</a:t>
            </a:r>
            <a:endParaRPr lang="en-US" altLang="zh-TW" dirty="0" smtClean="0">
              <a:ea typeface="PMingLiU" pitchFamily="18" charset="-12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b="1" dirty="0" smtClean="0">
                <a:solidFill>
                  <a:srgbClr val="FF3300"/>
                </a:solidFill>
                <a:ea typeface="PMingLiU" pitchFamily="18" charset="-120"/>
              </a:rPr>
              <a:t>Explain  </a:t>
            </a:r>
            <a:r>
              <a:rPr lang="en-US" altLang="zh-TW" dirty="0" smtClean="0">
                <a:ea typeface="PMingLiU" pitchFamily="18" charset="-120"/>
              </a:rPr>
              <a:t>the reasons for using digital circuits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b="1" dirty="0" smtClean="0">
                <a:solidFill>
                  <a:srgbClr val="FF3300"/>
                </a:solidFill>
                <a:ea typeface="PMingLiU" pitchFamily="18" charset="-120"/>
              </a:rPr>
              <a:t>Describe </a:t>
            </a:r>
            <a:r>
              <a:rPr lang="en-US" altLang="zh-TW" dirty="0">
                <a:ea typeface="PMingLiU" pitchFamily="18" charset="-120"/>
              </a:rPr>
              <a:t>property of </a:t>
            </a:r>
            <a:r>
              <a:rPr lang="en-US" altLang="zh-CN" dirty="0">
                <a:ea typeface="PMingLiU" pitchFamily="18" charset="-120"/>
              </a:rPr>
              <a:t>periodic pulse waveforms</a:t>
            </a:r>
            <a:endParaRPr lang="en-US" altLang="zh-TW" dirty="0">
              <a:ea typeface="PMingLiU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Data Transfer</a:t>
            </a:r>
          </a:p>
        </p:txBody>
      </p:sp>
      <p:sp>
        <p:nvSpPr>
          <p:cNvPr id="24579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 Serial and Parallel 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Data (</a:t>
            </a:r>
            <a:r>
              <a:rPr lang="zh-CN" altLang="en-US" sz="2800" b="1" dirty="0" smtClean="0">
                <a:ea typeface="宋体" pitchFamily="2" charset="-122"/>
                <a:cs typeface="Times New Roman" pitchFamily="18" charset="0"/>
              </a:rPr>
              <a:t>串行和并行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) </a:t>
            </a: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400" dirty="0">
                <a:ea typeface="宋体" pitchFamily="2" charset="-122"/>
                <a:cs typeface="Times New Roman" pitchFamily="18" charset="0"/>
              </a:rPr>
              <a:t>Data can be transmitted by either serial transfer or parallel transfer.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 dirty="0"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24580" name="对象 3"/>
          <p:cNvGraphicFramePr>
            <a:graphicFrameLocks noChangeAspect="1"/>
          </p:cNvGraphicFramePr>
          <p:nvPr/>
        </p:nvGraphicFramePr>
        <p:xfrm>
          <a:off x="2954338" y="3403600"/>
          <a:ext cx="35623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2" name="CorelDRAW" r:id="rId3" imgW="3562952" imgH="767933" progId="CorelDRAW.Graphic.13">
                  <p:embed/>
                </p:oleObj>
              </mc:Choice>
              <mc:Fallback>
                <p:oleObj name="CorelDRAW" r:id="rId3" imgW="3562952" imgH="767933" progId="CorelDRAW.Graphic.1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338" y="3403600"/>
                        <a:ext cx="356235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944938" y="3403600"/>
          <a:ext cx="16081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3" name="CorelDRAW" r:id="rId5" imgW="1607419" imgH="366085" progId="CorelDRAW.Graphic.13">
                  <p:embed/>
                </p:oleObj>
              </mc:Choice>
              <mc:Fallback>
                <p:oleObj name="CorelDRAW" r:id="rId5" imgW="1607419" imgH="366085" progId="CorelDRAW.Graphic.1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938" y="3403600"/>
                        <a:ext cx="16081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954338" y="4318000"/>
          <a:ext cx="3070225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4" name="CorelDRAW" r:id="rId7" imgW="3070138" imgH="2279416" progId="CorelDRAW.Graphic.13">
                  <p:embed/>
                </p:oleObj>
              </mc:Choice>
              <mc:Fallback>
                <p:oleObj name="CorelDRAW" r:id="rId7" imgW="3070138" imgH="2279416" progId="CorelDRAW.Graphic.1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338" y="4318000"/>
                        <a:ext cx="3070225" cy="227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249738" y="4318000"/>
          <a:ext cx="300037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5" name="CorelDRAW" r:id="rId9" imgW="299667" imgH="2273239" progId="CorelDRAW.Graphic.13">
                  <p:embed/>
                </p:oleObj>
              </mc:Choice>
              <mc:Fallback>
                <p:oleObj name="CorelDRAW" r:id="rId9" imgW="299667" imgH="2273239" progId="CorelDRAW.Graphic.1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4318000"/>
                        <a:ext cx="300037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665163" y="1844675"/>
            <a:ext cx="7958137" cy="425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zh-CN" sz="3200" b="1" dirty="0">
                <a:ea typeface="宋体" pitchFamily="2" charset="-122"/>
              </a:rPr>
              <a:t>Advantages</a:t>
            </a:r>
          </a:p>
          <a:p>
            <a:pPr marL="457200" indent="-457200" algn="just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zh-CN" sz="2800" dirty="0">
                <a:ea typeface="宋体" pitchFamily="2" charset="-122"/>
              </a:rPr>
              <a:t>Can be processed and transmitted more efficiently and reliably</a:t>
            </a:r>
          </a:p>
          <a:p>
            <a:pPr marL="457200" indent="-457200" algn="just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zh-CN" sz="2800" dirty="0">
                <a:ea typeface="宋体" pitchFamily="2" charset="-122"/>
              </a:rPr>
              <a:t>Easy to be stored, and can be stored more compactly and so on</a:t>
            </a:r>
          </a:p>
          <a:p>
            <a:pPr marL="457200" indent="-457200" algn="just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zh-CN" sz="2800" dirty="0">
                <a:ea typeface="宋体" pitchFamily="2" charset="-122"/>
              </a:rPr>
              <a:t>Can’t be affected by noise (unwanted voltage fluctuations)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w"/>
              <a:defRPr/>
            </a:pPr>
            <a:endParaRPr lang="zh-CN" altLang="en-US" sz="3200" b="1" dirty="0">
              <a:ea typeface="宋体" pitchFamily="2" charset="-122"/>
            </a:endParaRPr>
          </a:p>
        </p:txBody>
      </p:sp>
      <p:sp>
        <p:nvSpPr>
          <p:cNvPr id="15364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 dirty="0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Advantages of Digitals</a:t>
            </a:r>
          </a:p>
        </p:txBody>
      </p:sp>
    </p:spTree>
    <p:extLst>
      <p:ext uri="{BB962C8B-B14F-4D97-AF65-F5344CB8AC3E}">
        <p14:creationId xmlns:p14="http://schemas.microsoft.com/office/powerpoint/2010/main" val="7619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Basic Logic Functions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 Basic Logic 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Functions(</a:t>
            </a:r>
            <a:r>
              <a:rPr lang="zh-CN" altLang="en-US" sz="2800" b="1" dirty="0" smtClean="0">
                <a:ea typeface="宋体" pitchFamily="2" charset="-122"/>
                <a:cs typeface="Times New Roman" pitchFamily="18" charset="0"/>
              </a:rPr>
              <a:t>基本逻辑函数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) </a:t>
            </a: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5604" name="WordArt 8"/>
          <p:cNvSpPr>
            <a:spLocks noChangeArrowheads="1" noChangeShapeType="1" noTextEdit="1"/>
          </p:cNvSpPr>
          <p:nvPr/>
        </p:nvSpPr>
        <p:spPr bwMode="auto">
          <a:xfrm>
            <a:off x="1055688" y="2641600"/>
            <a:ext cx="108585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>
                <a:ln w="1270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accent2">
                    <a:alpha val="50195"/>
                  </a:scheme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AND</a:t>
            </a:r>
            <a:endParaRPr lang="zh-CN" altLang="en-US" sz="3600" kern="10">
              <a:ln w="12700">
                <a:solidFill>
                  <a:schemeClr val="tx1"/>
                </a:solidFill>
                <a:round/>
                <a:headEnd/>
                <a:tailEnd/>
              </a:ln>
              <a:solidFill>
                <a:schemeClr val="accent2">
                  <a:alpha val="50195"/>
                </a:scheme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sp>
        <p:nvSpPr>
          <p:cNvPr id="9" name="WordArt 9"/>
          <p:cNvSpPr>
            <a:spLocks noChangeArrowheads="1" noChangeShapeType="1" noTextEdit="1"/>
          </p:cNvSpPr>
          <p:nvPr/>
        </p:nvSpPr>
        <p:spPr bwMode="auto">
          <a:xfrm>
            <a:off x="1055688" y="3975100"/>
            <a:ext cx="8382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>
                <a:ln w="1270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accent2">
                    <a:alpha val="50195"/>
                  </a:scheme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OR</a:t>
            </a:r>
            <a:endParaRPr lang="zh-CN" altLang="en-US" sz="3600" kern="10">
              <a:ln w="12700">
                <a:solidFill>
                  <a:schemeClr val="tx1"/>
                </a:solidFill>
                <a:round/>
                <a:headEnd/>
                <a:tailEnd/>
              </a:ln>
              <a:solidFill>
                <a:schemeClr val="accent2">
                  <a:alpha val="50195"/>
                </a:scheme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sp>
        <p:nvSpPr>
          <p:cNvPr id="10" name="WordArt 10"/>
          <p:cNvSpPr>
            <a:spLocks noChangeArrowheads="1" noChangeShapeType="1" noTextEdit="1"/>
          </p:cNvSpPr>
          <p:nvPr/>
        </p:nvSpPr>
        <p:spPr bwMode="auto">
          <a:xfrm>
            <a:off x="1131888" y="5156200"/>
            <a:ext cx="108585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>
                <a:ln w="12700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accent2">
                    <a:alpha val="50195"/>
                  </a:scheme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NOT</a:t>
            </a:r>
            <a:endParaRPr lang="zh-CN" altLang="en-US" sz="3600" kern="10">
              <a:ln w="12700">
                <a:solidFill>
                  <a:schemeClr val="tx1"/>
                </a:solidFill>
                <a:round/>
                <a:headEnd/>
                <a:tailEnd/>
              </a:ln>
              <a:solidFill>
                <a:schemeClr val="accent2">
                  <a:alpha val="50195"/>
                </a:scheme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2274888" y="2565400"/>
            <a:ext cx="4191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True only if </a:t>
            </a:r>
            <a:r>
              <a:rPr lang="en-US" altLang="zh-CN" sz="2400" b="1" i="1">
                <a:solidFill>
                  <a:schemeClr val="accent2"/>
                </a:solidFill>
                <a:ea typeface="宋体" pitchFamily="2" charset="-122"/>
              </a:rPr>
              <a:t>all</a:t>
            </a:r>
            <a:r>
              <a:rPr lang="en-US" altLang="zh-CN" sz="2400">
                <a:ea typeface="宋体" pitchFamily="2" charset="-122"/>
              </a:rPr>
              <a:t> input conditions are true.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2274888" y="3975100"/>
            <a:ext cx="4114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True only if </a:t>
            </a:r>
            <a:r>
              <a:rPr lang="en-US" altLang="zh-CN" sz="2400" b="1" i="1">
                <a:solidFill>
                  <a:schemeClr val="accent2"/>
                </a:solidFill>
                <a:ea typeface="宋体" pitchFamily="2" charset="-122"/>
              </a:rPr>
              <a:t>one or more</a:t>
            </a:r>
            <a:r>
              <a:rPr lang="en-US" altLang="zh-CN" sz="2400">
                <a:ea typeface="宋体" pitchFamily="2" charset="-122"/>
              </a:rPr>
              <a:t> input conditions are true.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2351088" y="5308600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Indicates the </a:t>
            </a:r>
            <a:r>
              <a:rPr lang="en-US" altLang="zh-CN" sz="2400" b="1" i="1">
                <a:solidFill>
                  <a:schemeClr val="accent2"/>
                </a:solidFill>
                <a:ea typeface="宋体" pitchFamily="2" charset="-122"/>
              </a:rPr>
              <a:t>opposite</a:t>
            </a:r>
            <a:r>
              <a:rPr lang="en-US" altLang="zh-CN" sz="2400">
                <a:ea typeface="宋体" pitchFamily="2" charset="-122"/>
              </a:rPr>
              <a:t> condition.</a:t>
            </a:r>
          </a:p>
        </p:txBody>
      </p:sp>
      <p:sp>
        <p:nvSpPr>
          <p:cNvPr id="25610" name="Line 15"/>
          <p:cNvSpPr>
            <a:spLocks noChangeShapeType="1"/>
          </p:cNvSpPr>
          <p:nvPr/>
        </p:nvSpPr>
        <p:spPr bwMode="auto">
          <a:xfrm>
            <a:off x="827088" y="3556000"/>
            <a:ext cx="693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Line 16"/>
          <p:cNvSpPr>
            <a:spLocks noChangeShapeType="1"/>
          </p:cNvSpPr>
          <p:nvPr/>
        </p:nvSpPr>
        <p:spPr bwMode="auto">
          <a:xfrm>
            <a:off x="827088" y="4889500"/>
            <a:ext cx="6934200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" name="Object 21"/>
          <p:cNvGraphicFramePr>
            <a:graphicFrameLocks noChangeAspect="1"/>
          </p:cNvGraphicFramePr>
          <p:nvPr/>
        </p:nvGraphicFramePr>
        <p:xfrm>
          <a:off x="6429375" y="2717800"/>
          <a:ext cx="1676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6" name="CorelDRAW" r:id="rId3" imgW="1059552" imgH="348741" progId="CorelDRAW.Graphic.12">
                  <p:embed/>
                </p:oleObj>
              </mc:Choice>
              <mc:Fallback>
                <p:oleObj name="CorelDRAW" r:id="rId3" imgW="1059552" imgH="348741" progId="CorelDRAW.Graphic.12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2717800"/>
                        <a:ext cx="16764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2"/>
          <p:cNvGraphicFramePr>
            <a:graphicFrameLocks noChangeAspect="1"/>
          </p:cNvGraphicFramePr>
          <p:nvPr/>
        </p:nvGraphicFramePr>
        <p:xfrm>
          <a:off x="6429375" y="3937000"/>
          <a:ext cx="17526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7" name="CorelDRAW" r:id="rId5" imgW="1057248" imgH="348741" progId="CorelDRAW.Graphic.12">
                  <p:embed/>
                </p:oleObj>
              </mc:Choice>
              <mc:Fallback>
                <p:oleObj name="CorelDRAW" r:id="rId5" imgW="1057248" imgH="348741" progId="CorelDRAW.Graphic.12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3937000"/>
                        <a:ext cx="175260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3"/>
          <p:cNvGraphicFramePr>
            <a:graphicFrameLocks noChangeAspect="1"/>
          </p:cNvGraphicFramePr>
          <p:nvPr/>
        </p:nvGraphicFramePr>
        <p:xfrm>
          <a:off x="6429375" y="5080000"/>
          <a:ext cx="14843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8" name="CorelDRAW" r:id="rId7" imgW="962208" imgH="987956" progId="CorelDRAW.Graphic.12">
                  <p:embed/>
                </p:oleObj>
              </mc:Choice>
              <mc:Fallback>
                <p:oleObj name="CorelDRAW" r:id="rId7" imgW="962208" imgH="987956" progId="CorelDRAW.Graphic.12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5080000"/>
                        <a:ext cx="1484313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Basic Logic Functions</a:t>
            </a:r>
          </a:p>
        </p:txBody>
      </p:sp>
      <p:sp>
        <p:nvSpPr>
          <p:cNvPr id="26627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>
                <a:ea typeface="宋体" pitchFamily="2" charset="-122"/>
                <a:cs typeface="Times New Roman" pitchFamily="18" charset="0"/>
              </a:rPr>
              <a:t> Basic Logic Functions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400" b="1">
                <a:ea typeface="宋体" pitchFamily="2" charset="-122"/>
                <a:cs typeface="Times New Roman" pitchFamily="18" charset="0"/>
              </a:rPr>
              <a:t>And</a:t>
            </a:r>
            <a:r>
              <a:rPr lang="en-US" altLang="zh-CN" sz="2400">
                <a:ea typeface="宋体" pitchFamily="2" charset="-122"/>
                <a:cs typeface="Times New Roman" pitchFamily="18" charset="0"/>
              </a:rPr>
              <a:t>, </a:t>
            </a:r>
            <a:r>
              <a:rPr lang="en-US" altLang="zh-CN" sz="2400" b="1">
                <a:ea typeface="宋体" pitchFamily="2" charset="-122"/>
                <a:cs typeface="Times New Roman" pitchFamily="18" charset="0"/>
              </a:rPr>
              <a:t>or</a:t>
            </a:r>
            <a:r>
              <a:rPr lang="en-US" altLang="zh-CN" sz="2400">
                <a:ea typeface="宋体" pitchFamily="2" charset="-122"/>
                <a:cs typeface="Times New Roman" pitchFamily="18" charset="0"/>
              </a:rPr>
              <a:t>, and </a:t>
            </a:r>
            <a:r>
              <a:rPr lang="en-US" altLang="zh-CN" sz="2400" b="1">
                <a:ea typeface="宋体" pitchFamily="2" charset="-122"/>
                <a:cs typeface="Times New Roman" pitchFamily="18" charset="0"/>
              </a:rPr>
              <a:t>not</a:t>
            </a:r>
            <a:r>
              <a:rPr lang="en-US" altLang="zh-CN" sz="2400">
                <a:ea typeface="宋体" pitchFamily="2" charset="-122"/>
                <a:cs typeface="Times New Roman" pitchFamily="18" charset="0"/>
              </a:rPr>
              <a:t> elements can be combined to form  various logic functions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1115616" y="347474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The comparison function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115616" y="507494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Basic arithmetic functions</a:t>
            </a:r>
          </a:p>
        </p:txBody>
      </p:sp>
      <p:graphicFrame>
        <p:nvGraphicFramePr>
          <p:cNvPr id="2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278190"/>
              </p:ext>
            </p:extLst>
          </p:nvPr>
        </p:nvGraphicFramePr>
        <p:xfrm>
          <a:off x="4697016" y="5303540"/>
          <a:ext cx="2200275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6" name="CorelDRAW" r:id="rId3" imgW="1895535" imgH="1114836" progId="CorelDRAW.Graphic.13">
                  <p:embed/>
                </p:oleObj>
              </mc:Choice>
              <mc:Fallback>
                <p:oleObj name="CorelDRAW" r:id="rId3" imgW="1895535" imgH="1114836" progId="CorelDRAW.Graphic.1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7016" y="5303540"/>
                        <a:ext cx="2200275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281759"/>
              </p:ext>
            </p:extLst>
          </p:nvPr>
        </p:nvGraphicFramePr>
        <p:xfrm>
          <a:off x="4620816" y="3474740"/>
          <a:ext cx="2100262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7" name="CorelDRAW" r:id="rId5" imgW="1871151" imgH="1114836" progId="CorelDRAW.Graphic.13">
                  <p:embed/>
                </p:oleObj>
              </mc:Choice>
              <mc:Fallback>
                <p:oleObj name="CorelDRAW" r:id="rId5" imgW="1871151" imgH="1114836" progId="CorelDRAW.Graphic.1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816" y="3474740"/>
                        <a:ext cx="2100262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Basic Logic Functions</a:t>
            </a:r>
          </a:p>
        </p:txBody>
      </p:sp>
      <p:sp>
        <p:nvSpPr>
          <p:cNvPr id="27651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>
                <a:ea typeface="宋体" pitchFamily="2" charset="-122"/>
                <a:cs typeface="Times New Roman" pitchFamily="18" charset="0"/>
              </a:rPr>
              <a:t> Basic Logic Functions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259632" y="3061295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The encoding function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259632" y="4661495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The decoding function</a:t>
            </a: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043280"/>
              </p:ext>
            </p:extLst>
          </p:nvPr>
        </p:nvGraphicFramePr>
        <p:xfrm>
          <a:off x="4079032" y="5096470"/>
          <a:ext cx="28305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0" name="CorelDRAW" r:id="rId3" imgW="2601388" imgH="1114836" progId="CorelDRAW.Graphic.13">
                  <p:embed/>
                </p:oleObj>
              </mc:Choice>
              <mc:Fallback>
                <p:oleObj name="CorelDRAW" r:id="rId3" imgW="2601388" imgH="1114836" progId="CorelDRAW.Graphic.1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032" y="5096470"/>
                        <a:ext cx="2830512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829489"/>
              </p:ext>
            </p:extLst>
          </p:nvPr>
        </p:nvGraphicFramePr>
        <p:xfrm>
          <a:off x="4536232" y="2527895"/>
          <a:ext cx="2932112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1" name="CorelDRAW" r:id="rId5" imgW="2779776" imgH="1570655" progId="CorelDRAW.Graphic.13">
                  <p:embed/>
                </p:oleObj>
              </mc:Choice>
              <mc:Fallback>
                <p:oleObj name="CorelDRAW" r:id="rId5" imgW="2779776" imgH="1570655" progId="CorelDRAW.Graphic.1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6232" y="2527895"/>
                        <a:ext cx="2932112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Basic Logic Functions</a:t>
            </a: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>
                <a:ea typeface="宋体" pitchFamily="2" charset="-122"/>
                <a:cs typeface="Times New Roman" pitchFamily="18" charset="0"/>
              </a:rPr>
              <a:t> Basic Logic Functions</a:t>
            </a:r>
          </a:p>
        </p:txBody>
      </p:sp>
      <p:sp>
        <p:nvSpPr>
          <p:cNvPr id="28676" name="Text Box 8"/>
          <p:cNvSpPr txBox="1">
            <a:spLocks noChangeArrowheads="1"/>
          </p:cNvSpPr>
          <p:nvPr/>
        </p:nvSpPr>
        <p:spPr bwMode="auto">
          <a:xfrm>
            <a:off x="1246584" y="2492896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The data selection function</a:t>
            </a:r>
          </a:p>
        </p:txBody>
      </p:sp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837660"/>
              </p:ext>
            </p:extLst>
          </p:nvPr>
        </p:nvGraphicFramePr>
        <p:xfrm>
          <a:off x="1170384" y="3102496"/>
          <a:ext cx="6858000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5" name="CorelDRAW" r:id="rId3" imgW="5644575" imgH="2018345" progId="CorelDRAW.Graphic.13">
                  <p:embed/>
                </p:oleObj>
              </mc:Choice>
              <mc:Fallback>
                <p:oleObj name="CorelDRAW" r:id="rId3" imgW="5644575" imgH="2018345" progId="CorelDRAW.Graphic.1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0384" y="3102496"/>
                        <a:ext cx="6858000" cy="245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Basic Logic Functions</a:t>
            </a:r>
          </a:p>
        </p:txBody>
      </p:sp>
      <p:sp>
        <p:nvSpPr>
          <p:cNvPr id="29699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>
                <a:ea typeface="宋体" pitchFamily="2" charset="-122"/>
                <a:cs typeface="Times New Roman" pitchFamily="18" charset="0"/>
              </a:rPr>
              <a:t> Basic Logic Functions</a:t>
            </a:r>
          </a:p>
        </p:txBody>
      </p:sp>
      <p:pic>
        <p:nvPicPr>
          <p:cNvPr id="2970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357563"/>
            <a:ext cx="8027988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1" name="Text Box 8"/>
          <p:cNvSpPr txBox="1">
            <a:spLocks noChangeArrowheads="1"/>
          </p:cNvSpPr>
          <p:nvPr/>
        </p:nvSpPr>
        <p:spPr bwMode="auto">
          <a:xfrm>
            <a:off x="1246188" y="256540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The counting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Basic Logic Functions</a:t>
            </a:r>
          </a:p>
        </p:txBody>
      </p:sp>
      <p:sp>
        <p:nvSpPr>
          <p:cNvPr id="30723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>
                <a:ea typeface="宋体" pitchFamily="2" charset="-122"/>
                <a:cs typeface="Times New Roman" pitchFamily="18" charset="0"/>
              </a:rPr>
              <a:t> Basic Logic Functions</a:t>
            </a:r>
          </a:p>
        </p:txBody>
      </p:sp>
      <p:sp>
        <p:nvSpPr>
          <p:cNvPr id="30724" name="Text Box 8"/>
          <p:cNvSpPr txBox="1">
            <a:spLocks noChangeArrowheads="1"/>
          </p:cNvSpPr>
          <p:nvPr/>
        </p:nvSpPr>
        <p:spPr bwMode="auto">
          <a:xfrm>
            <a:off x="1187450" y="2492375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The storage function</a:t>
            </a:r>
          </a:p>
        </p:txBody>
      </p:sp>
      <p:graphicFrame>
        <p:nvGraphicFramePr>
          <p:cNvPr id="30725" name="对象 1"/>
          <p:cNvGraphicFramePr>
            <a:graphicFrameLocks noChangeAspect="1"/>
          </p:cNvGraphicFramePr>
          <p:nvPr/>
        </p:nvGraphicFramePr>
        <p:xfrm>
          <a:off x="2287588" y="3141663"/>
          <a:ext cx="4876800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3" name="CorelDRAW" r:id="rId3" imgW="3257831" imgH="2066463" progId="CorelDRAW.Graphic.13">
                  <p:embed/>
                </p:oleObj>
              </mc:Choice>
              <mc:Fallback>
                <p:oleObj name="CorelDRAW" r:id="rId3" imgW="3257831" imgH="2066463" progId="CorelDRAW.Graphic.1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588" y="3141663"/>
                        <a:ext cx="4876800" cy="309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Fix-Function Integrated Circuits</a:t>
            </a:r>
          </a:p>
        </p:txBody>
      </p:sp>
      <p:sp>
        <p:nvSpPr>
          <p:cNvPr id="31747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 IC 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Packages(</a:t>
            </a:r>
            <a:r>
              <a:rPr lang="zh-CN" altLang="en-US" sz="2800" b="1" dirty="0">
                <a:ea typeface="宋体" pitchFamily="2" charset="-122"/>
                <a:cs typeface="Times New Roman" pitchFamily="18" charset="0"/>
              </a:rPr>
              <a:t>封装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) </a:t>
            </a: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1748" name="Text Box 10"/>
          <p:cNvSpPr txBox="1">
            <a:spLocks noChangeArrowheads="1"/>
          </p:cNvSpPr>
          <p:nvPr/>
        </p:nvSpPr>
        <p:spPr bwMode="auto">
          <a:xfrm>
            <a:off x="1187450" y="2349500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Cutaway view of DIP (</a:t>
            </a:r>
            <a:r>
              <a:rPr lang="en-US" altLang="zh-CN" sz="2400" u="sng">
                <a:ea typeface="宋体" pitchFamily="2" charset="-122"/>
              </a:rPr>
              <a:t>D</a:t>
            </a:r>
            <a:r>
              <a:rPr lang="en-US" altLang="zh-CN" sz="2400">
                <a:ea typeface="宋体" pitchFamily="2" charset="-122"/>
              </a:rPr>
              <a:t>ual-</a:t>
            </a:r>
            <a:r>
              <a:rPr lang="en-US" altLang="zh-CN" sz="2400" u="sng">
                <a:ea typeface="宋体" pitchFamily="2" charset="-122"/>
              </a:rPr>
              <a:t>I</a:t>
            </a:r>
            <a:r>
              <a:rPr lang="en-US" altLang="zh-CN" sz="2400">
                <a:ea typeface="宋体" pitchFamily="2" charset="-122"/>
              </a:rPr>
              <a:t>n-line </a:t>
            </a:r>
            <a:r>
              <a:rPr lang="en-US" altLang="zh-CN" sz="2400" u="sng">
                <a:ea typeface="宋体" pitchFamily="2" charset="-122"/>
              </a:rPr>
              <a:t>P</a:t>
            </a:r>
            <a:r>
              <a:rPr lang="en-US" altLang="zh-CN" sz="2400">
                <a:ea typeface="宋体" pitchFamily="2" charset="-122"/>
              </a:rPr>
              <a:t>ins) chip:</a:t>
            </a:r>
          </a:p>
        </p:txBody>
      </p:sp>
      <p:graphicFrame>
        <p:nvGraphicFramePr>
          <p:cNvPr id="31749" name="对象 2"/>
          <p:cNvGraphicFramePr>
            <a:graphicFrameLocks noChangeAspect="1"/>
          </p:cNvGraphicFramePr>
          <p:nvPr/>
        </p:nvGraphicFramePr>
        <p:xfrm>
          <a:off x="3200400" y="2924175"/>
          <a:ext cx="2971800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8" name="CorelDRAW" r:id="rId3" imgW="1902915" imgH="1416357" progId="CorelDRAW.Graphic.12">
                  <p:embed/>
                </p:oleObj>
              </mc:Choice>
              <mc:Fallback>
                <p:oleObj name="CorelDRAW" r:id="rId3" imgW="1902915" imgH="1416357" progId="CorelDRAW.Graphic.12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924175"/>
                        <a:ext cx="2971800" cy="221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Fix-Function Integrated Circuits</a:t>
            </a:r>
          </a:p>
        </p:txBody>
      </p:sp>
      <p:sp>
        <p:nvSpPr>
          <p:cNvPr id="32771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>
                <a:ea typeface="宋体" pitchFamily="2" charset="-122"/>
                <a:cs typeface="Times New Roman" pitchFamily="18" charset="0"/>
              </a:rPr>
              <a:t> IC Packages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800">
                <a:ea typeface="宋体" pitchFamily="2" charset="-122"/>
                <a:cs typeface="Times New Roman" pitchFamily="18" charset="0"/>
              </a:rPr>
              <a:t>An example of laboratory prototyping is shown. The circuit is wired using DIP chips and tested.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32772" name="Rectangle 21"/>
          <p:cNvSpPr>
            <a:spLocks noChangeArrowheads="1"/>
          </p:cNvSpPr>
          <p:nvPr/>
        </p:nvSpPr>
        <p:spPr bwMode="auto">
          <a:xfrm>
            <a:off x="2843213" y="3392488"/>
            <a:ext cx="4800600" cy="3276600"/>
          </a:xfrm>
          <a:prstGeom prst="rect">
            <a:avLst/>
          </a:prstGeom>
          <a:solidFill>
            <a:srgbClr val="99663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32773" name="Picture 20" descr="Timer circuit 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621088"/>
            <a:ext cx="428307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3224213" y="3697288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accent1"/>
                </a:solidFill>
                <a:ea typeface="宋体" pitchFamily="2" charset="-122"/>
              </a:rPr>
              <a:t>DIP chips</a:t>
            </a:r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4595813" y="4078288"/>
            <a:ext cx="4572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5" name="Rectangle 21"/>
          <p:cNvSpPr>
            <a:spLocks noChangeArrowheads="1"/>
          </p:cNvSpPr>
          <p:nvPr/>
        </p:nvSpPr>
        <p:spPr bwMode="auto">
          <a:xfrm>
            <a:off x="468313" y="1773238"/>
            <a:ext cx="8459787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363538" indent="-363538">
              <a:buFont typeface="Wingdings" pitchFamily="2" charset="2"/>
              <a:buChar char="Ø"/>
              <a:defRPr/>
            </a:pPr>
            <a:r>
              <a:rPr lang="en-US" altLang="zh-CN" sz="2800" b="1" dirty="0">
                <a:ea typeface="宋体" pitchFamily="2" charset="-122"/>
              </a:rPr>
              <a:t>Analog quantity (</a:t>
            </a:r>
            <a:r>
              <a:rPr lang="zh-CN" altLang="en-US" sz="2800" b="1" dirty="0">
                <a:ea typeface="宋体" pitchFamily="2" charset="-122"/>
              </a:rPr>
              <a:t>模拟量</a:t>
            </a:r>
            <a:r>
              <a:rPr lang="en-US" altLang="zh-CN" sz="2800" b="1" dirty="0">
                <a:ea typeface="宋体" pitchFamily="2" charset="-122"/>
              </a:rPr>
              <a:t>)</a:t>
            </a:r>
          </a:p>
          <a:p>
            <a:pPr>
              <a:defRPr/>
            </a:pPr>
            <a:r>
              <a:rPr lang="en-US" altLang="zh-CN" sz="2800" b="1" dirty="0">
                <a:ea typeface="宋体" pitchFamily="2" charset="-122"/>
              </a:rPr>
              <a:t>    - one having continuous (</a:t>
            </a:r>
            <a:r>
              <a:rPr lang="zh-CN" altLang="en-US" sz="2800" b="1" dirty="0">
                <a:ea typeface="宋体" pitchFamily="2" charset="-122"/>
              </a:rPr>
              <a:t>连续的</a:t>
            </a:r>
            <a:r>
              <a:rPr lang="en-US" altLang="zh-CN" sz="2800" b="1" dirty="0">
                <a:ea typeface="宋体" pitchFamily="2" charset="-122"/>
              </a:rPr>
              <a:t>) values.</a:t>
            </a:r>
            <a:endParaRPr lang="zh-CN" altLang="en-US" sz="2800" b="1" dirty="0">
              <a:ea typeface="宋体" pitchFamily="2" charset="-122"/>
            </a:endParaRPr>
          </a:p>
        </p:txBody>
      </p:sp>
      <p:sp>
        <p:nvSpPr>
          <p:cNvPr id="8196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 dirty="0" smtClean="0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Analog </a:t>
            </a:r>
            <a:r>
              <a:rPr lang="en-US" altLang="zh-CN" sz="3600" b="1" dirty="0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Quantities</a:t>
            </a:r>
          </a:p>
        </p:txBody>
      </p:sp>
      <p:graphicFrame>
        <p:nvGraphicFramePr>
          <p:cNvPr id="8197" name="对象 3"/>
          <p:cNvGraphicFramePr>
            <a:graphicFrameLocks noChangeAspect="1"/>
          </p:cNvGraphicFramePr>
          <p:nvPr/>
        </p:nvGraphicFramePr>
        <p:xfrm>
          <a:off x="1879600" y="2714625"/>
          <a:ext cx="5356225" cy="237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" name="CorelDRAW" r:id="rId3" imgW="5355817" imgH="2369475" progId="CorelDRAW.Graphic.13">
                  <p:embed/>
                </p:oleObj>
              </mc:Choice>
              <mc:Fallback>
                <p:oleObj name="CorelDRAW" r:id="rId3" imgW="5355817" imgH="2369475" progId="CorelDRAW.Graphic.1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2714625"/>
                        <a:ext cx="5356225" cy="237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184400" y="3354388"/>
          <a:ext cx="3960813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" name="CorelDRAW" r:id="rId5" imgW="3960796" imgH="1188639" progId="CorelDRAW.Graphic.13">
                  <p:embed/>
                </p:oleObj>
              </mc:Choice>
              <mc:Fallback>
                <p:oleObj name="CorelDRAW" r:id="rId5" imgW="3960796" imgH="1188639" progId="CorelDRAW.Graphic.1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3354388"/>
                        <a:ext cx="3960813" cy="118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3"/>
          <p:cNvSpPr txBox="1">
            <a:spLocks noChangeArrowheads="1"/>
          </p:cNvSpPr>
          <p:nvPr/>
        </p:nvSpPr>
        <p:spPr bwMode="auto">
          <a:xfrm>
            <a:off x="583406" y="5080322"/>
            <a:ext cx="8229600" cy="108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Most natural quantities </a:t>
            </a:r>
            <a:r>
              <a:rPr lang="en-US" altLang="zh-CN" sz="2800" dirty="0" smtClean="0">
                <a:ea typeface="宋体" pitchFamily="2" charset="-122"/>
                <a:cs typeface="Times New Roman" pitchFamily="18" charset="0"/>
              </a:rPr>
              <a:t>are </a:t>
            </a: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analog</a:t>
            </a:r>
            <a:r>
              <a:rPr lang="en-US" altLang="zh-CN" sz="2800" dirty="0">
                <a:ea typeface="宋体" pitchFamily="2" charset="-122"/>
                <a:cs typeface="Times New Roman" pitchFamily="18" charset="0"/>
              </a:rPr>
              <a:t> and vary continuously. </a:t>
            </a:r>
            <a:endParaRPr lang="en-US" altLang="zh-CN" sz="2800" dirty="0" smtClean="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Fix-Function Integrated Circuits</a:t>
            </a:r>
          </a:p>
        </p:txBody>
      </p:sp>
      <p:sp>
        <p:nvSpPr>
          <p:cNvPr id="33795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>
                <a:ea typeface="宋体" pitchFamily="2" charset="-122"/>
                <a:cs typeface="Times New Roman" pitchFamily="18" charset="0"/>
              </a:rPr>
              <a:t> IC Packages</a:t>
            </a:r>
          </a:p>
        </p:txBody>
      </p:sp>
      <p:sp>
        <p:nvSpPr>
          <p:cNvPr id="33796" name="Text Box 10"/>
          <p:cNvSpPr txBox="1">
            <a:spLocks noChangeArrowheads="1"/>
          </p:cNvSpPr>
          <p:nvPr/>
        </p:nvSpPr>
        <p:spPr bwMode="auto">
          <a:xfrm>
            <a:off x="1187450" y="2349500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DIP chips and surface mount chips</a:t>
            </a:r>
          </a:p>
        </p:txBody>
      </p:sp>
      <p:graphicFrame>
        <p:nvGraphicFramePr>
          <p:cNvPr id="33797" name="Object 21"/>
          <p:cNvGraphicFramePr>
            <a:graphicFrameLocks noChangeAspect="1"/>
          </p:cNvGraphicFramePr>
          <p:nvPr/>
        </p:nvGraphicFramePr>
        <p:xfrm>
          <a:off x="2254250" y="3321050"/>
          <a:ext cx="4419600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0" name="CorelDRAW" r:id="rId3" imgW="3381716" imgH="1025091" progId="CorelDRAW.Graphic.12">
                  <p:embed/>
                </p:oleObj>
              </mc:Choice>
              <mc:Fallback>
                <p:oleObj name="CorelDRAW" r:id="rId3" imgW="3381716" imgH="1025091" progId="CorelDRAW.Graphic.12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3321050"/>
                        <a:ext cx="4419600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23"/>
          <p:cNvSpPr>
            <a:spLocks noChangeShapeType="1"/>
          </p:cNvSpPr>
          <p:nvPr/>
        </p:nvSpPr>
        <p:spPr bwMode="auto">
          <a:xfrm flipH="1">
            <a:off x="2482850" y="3244850"/>
            <a:ext cx="1981200" cy="5334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24"/>
          <p:cNvSpPr>
            <a:spLocks noChangeShapeType="1"/>
          </p:cNvSpPr>
          <p:nvPr/>
        </p:nvSpPr>
        <p:spPr bwMode="auto">
          <a:xfrm>
            <a:off x="4768850" y="3397250"/>
            <a:ext cx="609600" cy="8382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0" name="Text Box 25"/>
          <p:cNvSpPr txBox="1">
            <a:spLocks noChangeArrowheads="1"/>
          </p:cNvSpPr>
          <p:nvPr/>
        </p:nvSpPr>
        <p:spPr bwMode="auto">
          <a:xfrm>
            <a:off x="4464050" y="2940050"/>
            <a:ext cx="81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CN" sz="2400">
                <a:ea typeface="宋体" pitchFamily="2" charset="-122"/>
              </a:rPr>
              <a:t>Pin 1</a:t>
            </a:r>
          </a:p>
        </p:txBody>
      </p:sp>
      <p:sp>
        <p:nvSpPr>
          <p:cNvPr id="33801" name="Text Box 26"/>
          <p:cNvSpPr txBox="1">
            <a:spLocks noChangeArrowheads="1"/>
          </p:cNvSpPr>
          <p:nvPr/>
        </p:nvSpPr>
        <p:spPr bwMode="auto">
          <a:xfrm>
            <a:off x="2178050" y="4616450"/>
            <a:ext cx="556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a typeface="宋体" pitchFamily="2" charset="-122"/>
              </a:rPr>
              <a:t>Dual in-line package           Small outline IC (SOIC)</a:t>
            </a: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2465784" y="5048349"/>
            <a:ext cx="174617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ea typeface="宋体" pitchFamily="2" charset="-122"/>
              </a:rPr>
              <a:t>双列直</a:t>
            </a:r>
            <a:r>
              <a:rPr lang="zh-CN" altLang="en-US" sz="2000" dirty="0" smtClean="0">
                <a:ea typeface="宋体" pitchFamily="2" charset="-122"/>
              </a:rPr>
              <a:t>插封装</a:t>
            </a: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5562128" y="5013176"/>
            <a:ext cx="174617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ea typeface="宋体" pitchFamily="2" charset="-122"/>
              </a:rPr>
              <a:t>小尺寸封装</a:t>
            </a:r>
            <a:endParaRPr lang="en-US" altLang="zh-CN" sz="2000" dirty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Fix-Function Integrated Circuits</a:t>
            </a:r>
          </a:p>
        </p:txBody>
      </p:sp>
      <p:sp>
        <p:nvSpPr>
          <p:cNvPr id="34819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>
                <a:ea typeface="宋体" pitchFamily="2" charset="-122"/>
                <a:cs typeface="Times New Roman" pitchFamily="18" charset="0"/>
              </a:rPr>
              <a:t> IC Packages</a:t>
            </a:r>
          </a:p>
        </p:txBody>
      </p:sp>
      <p:sp>
        <p:nvSpPr>
          <p:cNvPr id="34820" name="Text Box 10"/>
          <p:cNvSpPr txBox="1">
            <a:spLocks noChangeArrowheads="1"/>
          </p:cNvSpPr>
          <p:nvPr/>
        </p:nvSpPr>
        <p:spPr bwMode="auto">
          <a:xfrm>
            <a:off x="1187450" y="2349500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ea typeface="宋体" pitchFamily="2" charset="-122"/>
              </a:rPr>
              <a:t>Other surface mount packages</a:t>
            </a:r>
          </a:p>
        </p:txBody>
      </p:sp>
      <p:sp>
        <p:nvSpPr>
          <p:cNvPr id="34821" name="Text Box 10"/>
          <p:cNvSpPr txBox="1">
            <a:spLocks noChangeArrowheads="1"/>
          </p:cNvSpPr>
          <p:nvPr/>
        </p:nvSpPr>
        <p:spPr bwMode="auto">
          <a:xfrm>
            <a:off x="2249488" y="4833938"/>
            <a:ext cx="556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a typeface="宋体" pitchFamily="2" charset="-122"/>
              </a:rPr>
              <a:t>SOIC </a:t>
            </a:r>
            <a:r>
              <a:rPr lang="en-US" altLang="zh-CN" sz="2000" dirty="0" smtClean="0">
                <a:ea typeface="宋体" pitchFamily="2" charset="-122"/>
              </a:rPr>
              <a:t>                    PLCC                    LCCC</a:t>
            </a:r>
            <a:endParaRPr lang="en-US" altLang="zh-CN" sz="2000" dirty="0">
              <a:ea typeface="宋体" pitchFamily="2" charset="-122"/>
            </a:endParaRPr>
          </a:p>
        </p:txBody>
      </p:sp>
      <p:graphicFrame>
        <p:nvGraphicFramePr>
          <p:cNvPr id="34822" name="Object 12"/>
          <p:cNvGraphicFramePr>
            <a:graphicFrameLocks noChangeAspect="1"/>
          </p:cNvGraphicFramePr>
          <p:nvPr/>
        </p:nvGraphicFramePr>
        <p:xfrm>
          <a:off x="2020888" y="2852738"/>
          <a:ext cx="5062537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1" name="CorelDRAW" r:id="rId3" imgW="3267456" imgH="1245535" progId="CorelDRAW.Graphic.13">
                  <p:embed/>
                </p:oleObj>
              </mc:Choice>
              <mc:Fallback>
                <p:oleObj name="CorelDRAW" r:id="rId3" imgW="3267456" imgH="1245535" progId="CorelDRAW.Graphic.1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2852738"/>
                        <a:ext cx="5062537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6"/>
          <p:cNvSpPr txBox="1">
            <a:spLocks noChangeArrowheads="1"/>
          </p:cNvSpPr>
          <p:nvPr/>
        </p:nvSpPr>
        <p:spPr bwMode="auto">
          <a:xfrm>
            <a:off x="1889720" y="5192365"/>
            <a:ext cx="174617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ea typeface="宋体" pitchFamily="2" charset="-122"/>
              </a:rPr>
              <a:t>小尺寸封装</a:t>
            </a: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3347864" y="5192365"/>
            <a:ext cx="2592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/>
              <a:t>有引线塑料芯片</a:t>
            </a:r>
            <a:r>
              <a:rPr lang="zh-CN" altLang="en-US" sz="2000" dirty="0" smtClean="0"/>
              <a:t>载体</a:t>
            </a: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23426" y="518913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无引线陶瓷芯片载体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Programmable Logic Devices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90575" y="1844675"/>
            <a:ext cx="7958138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 Programmable Logic Devices(</a:t>
            </a:r>
            <a:r>
              <a:rPr lang="zh-CN" altLang="en-US" sz="2800" b="1" dirty="0" smtClean="0">
                <a:ea typeface="宋体" pitchFamily="2" charset="-122"/>
                <a:cs typeface="Times New Roman" pitchFamily="18" charset="0"/>
              </a:rPr>
              <a:t>可编程逻辑器件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)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altLang="zh-CN" sz="2400" dirty="0" smtClean="0">
                <a:ea typeface="宋体" pitchFamily="2" charset="-122"/>
              </a:rPr>
              <a:t>The logic can be programmed for a specific purpose.  </a:t>
            </a:r>
          </a:p>
          <a:p>
            <a:pPr marL="0" indent="0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altLang="zh-CN" sz="2400" dirty="0" smtClean="0">
                <a:ea typeface="宋体" pitchFamily="2" charset="-122"/>
              </a:rPr>
              <a:t>     In general, they cost less and use less board space that fixed   </a:t>
            </a:r>
          </a:p>
          <a:p>
            <a:pPr marL="0" indent="0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altLang="zh-CN" sz="2400" dirty="0" smtClean="0">
                <a:ea typeface="宋体" pitchFamily="2" charset="-122"/>
              </a:rPr>
              <a:t>     function devices.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altLang="zh-CN" sz="2400" dirty="0" smtClean="0">
                <a:ea typeface="宋体" pitchFamily="2" charset="-122"/>
              </a:rPr>
              <a:t> A PAL device is a form of PLD that uses a combination of a programmable AND array and a fixed OR array</a:t>
            </a:r>
          </a:p>
          <a:p>
            <a:pPr marL="0" indent="0">
              <a:spcBef>
                <a:spcPct val="20000"/>
              </a:spcBef>
              <a:buClr>
                <a:schemeClr val="tx1"/>
              </a:buClr>
              <a:defRPr/>
            </a:pPr>
            <a:endParaRPr lang="en-US" altLang="zh-CN" sz="2400" dirty="0" smtClean="0">
              <a:ea typeface="宋体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771775" y="4624388"/>
          <a:ext cx="3810000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3" name="CorelDRAW" r:id="rId3" imgW="2470163" imgH="1231880" progId="CorelDRAW.Graphic.13">
                  <p:embed/>
                </p:oleObj>
              </mc:Choice>
              <mc:Fallback>
                <p:oleObj name="CorelDRAW" r:id="rId3" imgW="2470163" imgH="1231880" progId="CorelDRAW.Graphic.1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624388"/>
                        <a:ext cx="3810000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Test and Measurement Instruments</a:t>
            </a:r>
          </a:p>
        </p:txBody>
      </p:sp>
      <p:sp>
        <p:nvSpPr>
          <p:cNvPr id="36867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Oscilloscope(</a:t>
            </a:r>
            <a:r>
              <a:rPr lang="zh-CN" altLang="en-US" sz="2800" b="1" dirty="0">
                <a:ea typeface="宋体" pitchFamily="2" charset="-122"/>
                <a:cs typeface="Times New Roman" pitchFamily="18" charset="0"/>
              </a:rPr>
              <a:t>示波器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) </a:t>
            </a: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295400" y="2636838"/>
          <a:ext cx="7086600" cy="354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" name="CorelDRAW" r:id="rId3" imgW="4876800" imgH="2438400" progId="CorelDRAW.Graphic.9">
                  <p:embed/>
                </p:oleObj>
              </mc:Choice>
              <mc:Fallback>
                <p:oleObj name="CorelDRAW" r:id="rId3" imgW="4876800" imgH="2438400" progId="CorelDRAW.Graphic.9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636838"/>
                        <a:ext cx="7086600" cy="354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Test and Measurement Instruments</a:t>
            </a:r>
          </a:p>
        </p:txBody>
      </p:sp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790575" y="1870075"/>
            <a:ext cx="7958138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800" b="1" dirty="0">
                <a:ea typeface="宋体" pitchFamily="2" charset="-122"/>
                <a:cs typeface="Times New Roman" pitchFamily="18" charset="0"/>
              </a:rPr>
              <a:t> Logic 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Analyzer(</a:t>
            </a:r>
            <a:r>
              <a:rPr lang="zh-CN" altLang="en-US" sz="2800" b="1" dirty="0" smtClean="0">
                <a:ea typeface="宋体" pitchFamily="2" charset="-122"/>
                <a:cs typeface="Times New Roman" pitchFamily="18" charset="0"/>
              </a:rPr>
              <a:t>逻辑</a:t>
            </a:r>
            <a:r>
              <a:rPr lang="zh-CN" altLang="en-US" sz="2800" b="1" dirty="0">
                <a:ea typeface="宋体" pitchFamily="2" charset="-122"/>
                <a:cs typeface="Times New Roman" pitchFamily="18" charset="0"/>
              </a:rPr>
              <a:t>分析仪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)  </a:t>
            </a:r>
            <a:endParaRPr lang="en-US" altLang="zh-CN" sz="2800" b="1" dirty="0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37892" name="Picture 16" descr="fg01_01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447925"/>
            <a:ext cx="6062663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Test and Measurement Instruments</a:t>
            </a:r>
          </a:p>
        </p:txBody>
      </p:sp>
      <p:graphicFrame>
        <p:nvGraphicFramePr>
          <p:cNvPr id="38915" name="Object 10"/>
          <p:cNvGraphicFramePr>
            <a:graphicFrameLocks noChangeAspect="1"/>
          </p:cNvGraphicFramePr>
          <p:nvPr/>
        </p:nvGraphicFramePr>
        <p:xfrm>
          <a:off x="5299075" y="2978150"/>
          <a:ext cx="133032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6" name="CorelDRAW" r:id="rId3" imgW="1838325" imgH="3381375" progId="CorelDRAW.Graphic.9">
                  <p:embed/>
                </p:oleObj>
              </mc:Choice>
              <mc:Fallback>
                <p:oleObj name="CorelDRAW" r:id="rId3" imgW="1838325" imgH="3381375" progId="CorelDRAW.Graphic.9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2978150"/>
                        <a:ext cx="1330325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Freeform 11"/>
          <p:cNvSpPr>
            <a:spLocks/>
          </p:cNvSpPr>
          <p:nvPr/>
        </p:nvSpPr>
        <p:spPr bwMode="auto">
          <a:xfrm>
            <a:off x="5222875" y="4806950"/>
            <a:ext cx="2489200" cy="1790700"/>
          </a:xfrm>
          <a:custGeom>
            <a:avLst/>
            <a:gdLst>
              <a:gd name="T0" fmla="*/ 0 w 1568"/>
              <a:gd name="T1" fmla="*/ 2147483647 h 1128"/>
              <a:gd name="T2" fmla="*/ 2147483647 w 1568"/>
              <a:gd name="T3" fmla="*/ 2147483647 h 1128"/>
              <a:gd name="T4" fmla="*/ 2147483647 w 1568"/>
              <a:gd name="T5" fmla="*/ 2147483647 h 1128"/>
              <a:gd name="T6" fmla="*/ 2147483647 w 1568"/>
              <a:gd name="T7" fmla="*/ 2147483647 h 1128"/>
              <a:gd name="T8" fmla="*/ 2147483647 w 1568"/>
              <a:gd name="T9" fmla="*/ 2147483647 h 1128"/>
              <a:gd name="T10" fmla="*/ 2147483647 w 1568"/>
              <a:gd name="T11" fmla="*/ 2147483647 h 1128"/>
              <a:gd name="T12" fmla="*/ 2147483647 w 1568"/>
              <a:gd name="T13" fmla="*/ 2147483647 h 1128"/>
              <a:gd name="T14" fmla="*/ 2147483647 w 1568"/>
              <a:gd name="T15" fmla="*/ 2147483647 h 1128"/>
              <a:gd name="T16" fmla="*/ 2147483647 w 1568"/>
              <a:gd name="T17" fmla="*/ 0 h 11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568" h="1128">
                <a:moveTo>
                  <a:pt x="0" y="576"/>
                </a:moveTo>
                <a:cubicBezTo>
                  <a:pt x="88" y="600"/>
                  <a:pt x="176" y="624"/>
                  <a:pt x="240" y="672"/>
                </a:cubicBezTo>
                <a:cubicBezTo>
                  <a:pt x="304" y="720"/>
                  <a:pt x="288" y="792"/>
                  <a:pt x="384" y="864"/>
                </a:cubicBezTo>
                <a:cubicBezTo>
                  <a:pt x="480" y="936"/>
                  <a:pt x="680" y="1080"/>
                  <a:pt x="816" y="1104"/>
                </a:cubicBezTo>
                <a:cubicBezTo>
                  <a:pt x="952" y="1128"/>
                  <a:pt x="1104" y="1048"/>
                  <a:pt x="1200" y="1008"/>
                </a:cubicBezTo>
                <a:cubicBezTo>
                  <a:pt x="1296" y="968"/>
                  <a:pt x="1344" y="960"/>
                  <a:pt x="1392" y="864"/>
                </a:cubicBezTo>
                <a:cubicBezTo>
                  <a:pt x="1440" y="768"/>
                  <a:pt x="1480" y="560"/>
                  <a:pt x="1488" y="432"/>
                </a:cubicBezTo>
                <a:cubicBezTo>
                  <a:pt x="1496" y="304"/>
                  <a:pt x="1568" y="168"/>
                  <a:pt x="1440" y="96"/>
                </a:cubicBezTo>
                <a:cubicBezTo>
                  <a:pt x="1312" y="24"/>
                  <a:pt x="1016" y="12"/>
                  <a:pt x="720" y="0"/>
                </a:cubicBezTo>
              </a:path>
            </a:pathLst>
          </a:custGeom>
          <a:noFill/>
          <a:ln w="28575" cmpd="sng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8917" name="Text Box 12"/>
          <p:cNvSpPr txBox="1">
            <a:spLocks noChangeArrowheads="1"/>
          </p:cNvSpPr>
          <p:nvPr/>
        </p:nvSpPr>
        <p:spPr bwMode="auto">
          <a:xfrm>
            <a:off x="5616575" y="3175000"/>
            <a:ext cx="8842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zh-CN" sz="1600">
                <a:latin typeface="Arial Black" pitchFamily="34" charset="0"/>
                <a:ea typeface="宋体" pitchFamily="2" charset="-122"/>
              </a:rPr>
              <a:t>0.01 V</a:t>
            </a:r>
          </a:p>
        </p:txBody>
      </p:sp>
      <p:graphicFrame>
        <p:nvGraphicFramePr>
          <p:cNvPr id="38918" name="Object 13"/>
          <p:cNvGraphicFramePr>
            <a:graphicFrameLocks noChangeAspect="1"/>
          </p:cNvGraphicFramePr>
          <p:nvPr/>
        </p:nvGraphicFramePr>
        <p:xfrm>
          <a:off x="3851275" y="5035550"/>
          <a:ext cx="15065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7" name="CorelDRAW" r:id="rId5" imgW="914400" imgH="914400" progId="CorelDRAW.Graphic.9">
                  <p:embed/>
                </p:oleObj>
              </mc:Choice>
              <mc:Fallback>
                <p:oleObj name="CorelDRAW" r:id="rId5" imgW="914400" imgH="914400" progId="CorelDRAW.Graphic.9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035550"/>
                        <a:ext cx="150653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9" name="Freeform 15"/>
          <p:cNvSpPr>
            <a:spLocks/>
          </p:cNvSpPr>
          <p:nvPr/>
        </p:nvSpPr>
        <p:spPr bwMode="auto">
          <a:xfrm>
            <a:off x="5375275" y="5073650"/>
            <a:ext cx="2133600" cy="1320800"/>
          </a:xfrm>
          <a:custGeom>
            <a:avLst/>
            <a:gdLst>
              <a:gd name="T0" fmla="*/ 2147483647 w 1344"/>
              <a:gd name="T1" fmla="*/ 2147483647 h 832"/>
              <a:gd name="T2" fmla="*/ 2147483647 w 1344"/>
              <a:gd name="T3" fmla="*/ 2147483647 h 832"/>
              <a:gd name="T4" fmla="*/ 2147483647 w 1344"/>
              <a:gd name="T5" fmla="*/ 2147483647 h 832"/>
              <a:gd name="T6" fmla="*/ 2147483647 w 1344"/>
              <a:gd name="T7" fmla="*/ 2147483647 h 832"/>
              <a:gd name="T8" fmla="*/ 2147483647 w 1344"/>
              <a:gd name="T9" fmla="*/ 2147483647 h 832"/>
              <a:gd name="T10" fmla="*/ 2147483647 w 1344"/>
              <a:gd name="T11" fmla="*/ 2147483647 h 832"/>
              <a:gd name="T12" fmla="*/ 2147483647 w 1344"/>
              <a:gd name="T13" fmla="*/ 2147483647 h 832"/>
              <a:gd name="T14" fmla="*/ 2147483647 w 1344"/>
              <a:gd name="T15" fmla="*/ 2147483647 h 832"/>
              <a:gd name="T16" fmla="*/ 2147483647 w 1344"/>
              <a:gd name="T17" fmla="*/ 2147483647 h 832"/>
              <a:gd name="T18" fmla="*/ 2147483647 w 1344"/>
              <a:gd name="T19" fmla="*/ 2147483647 h 832"/>
              <a:gd name="T20" fmla="*/ 2147483647 w 1344"/>
              <a:gd name="T21" fmla="*/ 2147483647 h 832"/>
              <a:gd name="T22" fmla="*/ 0 w 1344"/>
              <a:gd name="T23" fmla="*/ 2147483647 h 83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4" h="832">
                <a:moveTo>
                  <a:pt x="624" y="24"/>
                </a:moveTo>
                <a:cubicBezTo>
                  <a:pt x="736" y="12"/>
                  <a:pt x="848" y="0"/>
                  <a:pt x="960" y="24"/>
                </a:cubicBezTo>
                <a:cubicBezTo>
                  <a:pt x="1072" y="48"/>
                  <a:pt x="1248" y="104"/>
                  <a:pt x="1296" y="168"/>
                </a:cubicBezTo>
                <a:cubicBezTo>
                  <a:pt x="1344" y="232"/>
                  <a:pt x="1280" y="328"/>
                  <a:pt x="1248" y="408"/>
                </a:cubicBezTo>
                <a:cubicBezTo>
                  <a:pt x="1216" y="488"/>
                  <a:pt x="1168" y="584"/>
                  <a:pt x="1104" y="648"/>
                </a:cubicBezTo>
                <a:cubicBezTo>
                  <a:pt x="1040" y="712"/>
                  <a:pt x="944" y="768"/>
                  <a:pt x="864" y="792"/>
                </a:cubicBezTo>
                <a:cubicBezTo>
                  <a:pt x="784" y="816"/>
                  <a:pt x="680" y="832"/>
                  <a:pt x="624" y="792"/>
                </a:cubicBezTo>
                <a:cubicBezTo>
                  <a:pt x="568" y="752"/>
                  <a:pt x="560" y="600"/>
                  <a:pt x="528" y="552"/>
                </a:cubicBezTo>
                <a:cubicBezTo>
                  <a:pt x="496" y="504"/>
                  <a:pt x="472" y="512"/>
                  <a:pt x="432" y="504"/>
                </a:cubicBezTo>
                <a:cubicBezTo>
                  <a:pt x="392" y="496"/>
                  <a:pt x="336" y="520"/>
                  <a:pt x="288" y="504"/>
                </a:cubicBezTo>
                <a:cubicBezTo>
                  <a:pt x="240" y="488"/>
                  <a:pt x="192" y="440"/>
                  <a:pt x="144" y="408"/>
                </a:cubicBezTo>
                <a:cubicBezTo>
                  <a:pt x="96" y="376"/>
                  <a:pt x="24" y="328"/>
                  <a:pt x="0" y="312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920" name="Object 16"/>
          <p:cNvGraphicFramePr>
            <a:graphicFrameLocks noChangeAspect="1"/>
          </p:cNvGraphicFramePr>
          <p:nvPr/>
        </p:nvGraphicFramePr>
        <p:xfrm>
          <a:off x="4032250" y="4611688"/>
          <a:ext cx="13954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8" name="CorelDRAW" r:id="rId7" imgW="914400" imgH="914400" progId="CorelDRAW.Graphic.9">
                  <p:embed/>
                </p:oleObj>
              </mc:Choice>
              <mc:Fallback>
                <p:oleObj name="CorelDRAW" r:id="rId7" imgW="914400" imgH="914400" progId="CorelDRAW.Graphic.9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0" y="4611688"/>
                        <a:ext cx="13954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0575" y="1916113"/>
            <a:ext cx="7958138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 Digital </a:t>
            </a:r>
            <a:r>
              <a:rPr lang="en-US" altLang="zh-CN" sz="2800" b="1" dirty="0" err="1" smtClean="0">
                <a:ea typeface="宋体" pitchFamily="2" charset="-122"/>
                <a:cs typeface="Times New Roman" pitchFamily="18" charset="0"/>
              </a:rPr>
              <a:t>Multimeter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sz="2800" b="1" dirty="0" smtClean="0">
                <a:ea typeface="宋体" pitchFamily="2" charset="-122"/>
                <a:cs typeface="Times New Roman" pitchFamily="18" charset="0"/>
              </a:rPr>
              <a:t>数字万用表</a:t>
            </a:r>
            <a:r>
              <a:rPr lang="en-US" altLang="zh-CN" sz="2800" b="1" dirty="0" smtClean="0">
                <a:ea typeface="宋体" pitchFamily="2" charset="-122"/>
                <a:cs typeface="Times New Roman" pitchFamily="18" charset="0"/>
              </a:rPr>
              <a:t>)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altLang="zh-CN" sz="2400" dirty="0" smtClean="0">
                <a:ea typeface="宋体" pitchFamily="2" charset="-122"/>
              </a:rPr>
              <a:t>The DMM can make three basic electrical measurements</a:t>
            </a:r>
          </a:p>
          <a:p>
            <a:pPr marL="0" indent="0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altLang="zh-CN" sz="2400" dirty="0" smtClean="0">
                <a:ea typeface="宋体" pitchFamily="2" charset="-122"/>
              </a:rPr>
              <a:t>     Voltage</a:t>
            </a:r>
          </a:p>
          <a:p>
            <a:pPr marL="0" indent="0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altLang="zh-CN" sz="2400" dirty="0" smtClean="0">
                <a:ea typeface="宋体" pitchFamily="2" charset="-122"/>
              </a:rPr>
              <a:t>     Resistance</a:t>
            </a:r>
          </a:p>
          <a:p>
            <a:pPr marL="0" indent="0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altLang="zh-CN" sz="2400" dirty="0" smtClean="0">
                <a:ea typeface="宋体" pitchFamily="2" charset="-122"/>
              </a:rPr>
              <a:t>     Current</a:t>
            </a:r>
          </a:p>
          <a:p>
            <a:pPr marL="0" indent="0">
              <a:spcBef>
                <a:spcPct val="20000"/>
              </a:spcBef>
              <a:buClr>
                <a:schemeClr val="tx1"/>
              </a:buClr>
              <a:defRPr/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altLang="zh-CN" sz="2800" dirty="0" smtClean="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altLang="zh-CN" sz="2800" dirty="0" smtClean="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Quiz</a:t>
            </a:r>
          </a:p>
        </p:txBody>
      </p:sp>
      <p:sp>
        <p:nvSpPr>
          <p:cNvPr id="39939" name="Rectangle 3"/>
          <p:cNvSpPr txBox="1">
            <a:spLocks noChangeArrowheads="1"/>
          </p:cNvSpPr>
          <p:nvPr/>
        </p:nvSpPr>
        <p:spPr bwMode="auto">
          <a:xfrm>
            <a:off x="790575" y="1844675"/>
            <a:ext cx="7958138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1. Compared to analog systems, digital systems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	a. are less prone to noise</a:t>
            </a:r>
            <a:endParaRPr lang="en-US" altLang="zh-CN" sz="2000" baseline="30000">
              <a:ea typeface="宋体" pitchFamily="2" charset="-122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	b. can represent an infinite number of values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	c. can handle much higher power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	d. all of the above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2. The number of values that can be assigned to a bit are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	a. one </a:t>
            </a:r>
            <a:endParaRPr lang="en-US" altLang="zh-CN" sz="2000" baseline="30000">
              <a:ea typeface="宋体" pitchFamily="2" charset="-122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	b. two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	c. three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	d. ten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40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</a:pPr>
            <a:endParaRPr lang="en-US" altLang="zh-CN" sz="240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Quiz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55650" y="1728788"/>
            <a:ext cx="7958138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3.  The time measurement between the 50% point on the leading edge of a pulse to the 50% point on the trailing edge of the pulse is called the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	a. rise time </a:t>
            </a:r>
            <a:endParaRPr lang="en-US" altLang="zh-CN" sz="2000" baseline="30000" dirty="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	b. fall time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	c. period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	d. pulse width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4.  The time measurement between the 90% point on the trailing edge of a pulse to the 10% point on the trailing edge of the pulse is called the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	a. rise time </a:t>
            </a:r>
            <a:endParaRPr lang="en-US" altLang="zh-CN" sz="2000" baseline="30000" dirty="0" smtClean="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	b. fall time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	c. period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dirty="0" smtClean="0">
                <a:ea typeface="宋体" pitchFamily="2" charset="-122"/>
              </a:rPr>
              <a:t>	d. pulse width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2400" dirty="0" smtClean="0">
              <a:ea typeface="宋体" pitchFamily="2" charset="-122"/>
            </a:endParaRPr>
          </a:p>
          <a:p>
            <a:pPr marL="0" indent="0">
              <a:spcBef>
                <a:spcPct val="20000"/>
              </a:spcBef>
              <a:buClr>
                <a:schemeClr val="tx1"/>
              </a:buClr>
              <a:defRPr/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altLang="zh-CN" sz="2800" dirty="0" smtClean="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altLang="zh-CN" sz="2800" dirty="0" smtClean="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Quiz</a:t>
            </a:r>
          </a:p>
        </p:txBody>
      </p:sp>
      <p:sp>
        <p:nvSpPr>
          <p:cNvPr id="41987" name="Rectangle 3"/>
          <p:cNvSpPr txBox="1">
            <a:spLocks noChangeArrowheads="1"/>
          </p:cNvSpPr>
          <p:nvPr/>
        </p:nvSpPr>
        <p:spPr bwMode="auto">
          <a:xfrm>
            <a:off x="755650" y="1728788"/>
            <a:ext cx="7958138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5.  The reciprocal of the frequency of a clock signal is the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a. rise time </a:t>
            </a:r>
            <a:endParaRPr lang="en-US" altLang="zh-CN" sz="2000" baseline="3000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b. fall time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c. period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d. pulse width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6.  If the period of a clock signal is 500 ps, the frequency is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a. 20 MHz </a:t>
            </a:r>
            <a:endParaRPr lang="en-US" altLang="zh-CN" sz="2000" baseline="3000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b. 200 MHz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c. 2 GHz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d. 20 GHz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zh-CN" sz="280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Quiz</a:t>
            </a:r>
          </a:p>
        </p:txBody>
      </p:sp>
      <p:sp>
        <p:nvSpPr>
          <p:cNvPr id="43011" name="Rectangle 3"/>
          <p:cNvSpPr txBox="1">
            <a:spLocks noChangeArrowheads="1"/>
          </p:cNvSpPr>
          <p:nvPr/>
        </p:nvSpPr>
        <p:spPr bwMode="auto">
          <a:xfrm>
            <a:off x="755650" y="1871663"/>
            <a:ext cx="7958138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7.  AND, OR, and NOT gates can be used to form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a. storage devices</a:t>
            </a:r>
            <a:endParaRPr lang="en-US" altLang="zh-CN" sz="2000" baseline="3000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b. comparators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c. data selectors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d. all of the above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8.  A shift register is an example of a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a. storage device</a:t>
            </a:r>
            <a:endParaRPr lang="en-US" altLang="zh-CN" sz="2000" baseline="30000"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b. comparator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c. data selector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ea typeface="宋体" pitchFamily="2" charset="-122"/>
              </a:rPr>
              <a:t>	d. counter</a:t>
            </a:r>
            <a:endParaRPr lang="en-US" altLang="zh-CN" sz="2800"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5" name="Rectangle 21"/>
          <p:cNvSpPr>
            <a:spLocks noChangeArrowheads="1"/>
          </p:cNvSpPr>
          <p:nvPr/>
        </p:nvSpPr>
        <p:spPr bwMode="auto">
          <a:xfrm>
            <a:off x="468313" y="1773238"/>
            <a:ext cx="8459787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363538" indent="-363538">
              <a:buFont typeface="Wingdings" pitchFamily="2" charset="2"/>
              <a:buChar char="Ø"/>
              <a:defRPr/>
            </a:pPr>
            <a:r>
              <a:rPr lang="en-US" altLang="zh-CN" sz="2800" b="1" dirty="0">
                <a:ea typeface="宋体" pitchFamily="2" charset="-122"/>
              </a:rPr>
              <a:t>Analog quantity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ea typeface="宋体" pitchFamily="2" charset="-122"/>
              </a:rPr>
              <a:t>     </a:t>
            </a:r>
            <a:r>
              <a:rPr lang="en-US" altLang="zh-CN" sz="2800" b="1" dirty="0">
                <a:solidFill>
                  <a:srgbClr val="000000"/>
                </a:solidFill>
                <a:ea typeface="宋体" pitchFamily="2" charset="-122"/>
              </a:rPr>
              <a:t>Physical quantities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宋体" pitchFamily="2" charset="-122"/>
              </a:rPr>
              <a:t>Temperature 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>
                <a:solidFill>
                  <a:srgbClr val="990033"/>
                </a:solidFill>
                <a:ea typeface="宋体" pitchFamily="2" charset="-122"/>
              </a:rPr>
              <a:t>温度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宋体" pitchFamily="2" charset="-122"/>
              </a:rPr>
              <a:t>pressure 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>
                <a:solidFill>
                  <a:srgbClr val="990033"/>
                </a:solidFill>
                <a:ea typeface="宋体" pitchFamily="2" charset="-122"/>
              </a:rPr>
              <a:t>压力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宋体" pitchFamily="2" charset="-122"/>
              </a:rPr>
              <a:t>time 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>
                <a:solidFill>
                  <a:srgbClr val="990033"/>
                </a:solidFill>
                <a:ea typeface="宋体" pitchFamily="2" charset="-122"/>
              </a:rPr>
              <a:t>时间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宋体" pitchFamily="2" charset="-122"/>
              </a:rPr>
              <a:t>velocity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>
                <a:solidFill>
                  <a:srgbClr val="990033"/>
                </a:solidFill>
                <a:ea typeface="宋体" pitchFamily="2" charset="-122"/>
              </a:rPr>
              <a:t>速度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800" b="1" dirty="0">
                <a:solidFill>
                  <a:srgbClr val="000000"/>
                </a:solidFill>
                <a:ea typeface="宋体" pitchFamily="2" charset="-122"/>
              </a:rPr>
              <a:t>sound 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>
                <a:solidFill>
                  <a:srgbClr val="990033"/>
                </a:solidFill>
                <a:ea typeface="宋体" pitchFamily="2" charset="-122"/>
              </a:rPr>
              <a:t>声音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)</a:t>
            </a:r>
            <a:endParaRPr lang="zh-CN" altLang="en-US" sz="2800" b="1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219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 dirty="0" smtClean="0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Analog </a:t>
            </a:r>
            <a:r>
              <a:rPr lang="en-US" altLang="zh-CN" sz="3600" b="1" dirty="0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Quantities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 dirty="0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Digital </a:t>
            </a:r>
            <a:r>
              <a:rPr lang="en-US" altLang="zh-CN" sz="3600" b="1" dirty="0" smtClean="0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Quantities</a:t>
            </a:r>
            <a:endParaRPr lang="en-US" altLang="zh-CN" sz="3600" b="1" dirty="0">
              <a:solidFill>
                <a:schemeClr val="tx2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468313" y="1824038"/>
            <a:ext cx="8459787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363538" indent="-363538">
              <a:buFont typeface="Wingdings" pitchFamily="2" charset="2"/>
              <a:buChar char="Ø"/>
              <a:defRPr/>
            </a:pPr>
            <a:r>
              <a:rPr lang="en-US" altLang="zh-CN" sz="2800" b="1" dirty="0">
                <a:ea typeface="宋体" pitchFamily="2" charset="-122"/>
              </a:rPr>
              <a:t>A digital quantity (</a:t>
            </a:r>
            <a:r>
              <a:rPr lang="zh-CN" altLang="en-US" sz="2800" b="1" dirty="0">
                <a:ea typeface="宋体" pitchFamily="2" charset="-122"/>
              </a:rPr>
              <a:t>数字量</a:t>
            </a:r>
            <a:r>
              <a:rPr lang="en-US" altLang="zh-CN" sz="2800" b="1" dirty="0">
                <a:ea typeface="宋体" pitchFamily="2" charset="-122"/>
              </a:rPr>
              <a:t>)</a:t>
            </a:r>
          </a:p>
          <a:p>
            <a:pPr algn="just"/>
            <a:r>
              <a:rPr lang="en-US" altLang="zh-CN" sz="2800" b="1" dirty="0">
                <a:ea typeface="宋体" pitchFamily="2" charset="-122"/>
              </a:rPr>
              <a:t> </a:t>
            </a:r>
            <a:r>
              <a:rPr lang="en-US" altLang="zh-CN" sz="2800" b="1" dirty="0" smtClean="0">
                <a:ea typeface="宋体" pitchFamily="2" charset="-122"/>
              </a:rPr>
              <a:t>   - one </a:t>
            </a:r>
            <a:r>
              <a:rPr lang="en-US" altLang="zh-CN" sz="2800" b="1" dirty="0">
                <a:ea typeface="宋体" pitchFamily="2" charset="-122"/>
              </a:rPr>
              <a:t>having a discrete  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(</a:t>
            </a:r>
            <a:r>
              <a:rPr lang="zh-CN" altLang="en-US" sz="2800" b="1" dirty="0">
                <a:solidFill>
                  <a:srgbClr val="990033"/>
                </a:solidFill>
                <a:ea typeface="宋体" pitchFamily="2" charset="-122"/>
              </a:rPr>
              <a:t>离散的</a:t>
            </a:r>
            <a:r>
              <a:rPr lang="en-US" altLang="zh-CN" sz="2800" b="1" dirty="0">
                <a:solidFill>
                  <a:srgbClr val="990033"/>
                </a:solidFill>
                <a:ea typeface="宋体" pitchFamily="2" charset="-122"/>
              </a:rPr>
              <a:t> )</a:t>
            </a:r>
            <a:r>
              <a:rPr lang="en-US" altLang="zh-CN" sz="2800" b="1" dirty="0" smtClean="0">
                <a:ea typeface="宋体" pitchFamily="2" charset="-122"/>
              </a:rPr>
              <a:t>set </a:t>
            </a:r>
            <a:r>
              <a:rPr lang="en-US" altLang="zh-CN" sz="2800" b="1" dirty="0">
                <a:ea typeface="宋体" pitchFamily="2" charset="-122"/>
              </a:rPr>
              <a:t>of values.</a:t>
            </a:r>
            <a:endParaRPr lang="zh-CN" altLang="en-US" sz="2800" b="1" dirty="0">
              <a:ea typeface="宋体" pitchFamily="2" charset="-122"/>
            </a:endParaRPr>
          </a:p>
        </p:txBody>
      </p:sp>
      <p:graphicFrame>
        <p:nvGraphicFramePr>
          <p:cNvPr id="20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876611"/>
              </p:ext>
            </p:extLst>
          </p:nvPr>
        </p:nvGraphicFramePr>
        <p:xfrm>
          <a:off x="1835696" y="2931070"/>
          <a:ext cx="5356225" cy="237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" name="CorelDRAW" r:id="rId3" imgW="5355817" imgH="2369475" progId="CorelDRAW.Graphic.13">
                  <p:embed/>
                </p:oleObj>
              </mc:Choice>
              <mc:Fallback>
                <p:oleObj name="CorelDRAW" r:id="rId3" imgW="5355817" imgH="2369475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931070"/>
                        <a:ext cx="5356225" cy="237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499157"/>
              </p:ext>
            </p:extLst>
          </p:nvPr>
        </p:nvGraphicFramePr>
        <p:xfrm>
          <a:off x="2140496" y="3570833"/>
          <a:ext cx="3960813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CorelDRAW" r:id="rId5" imgW="3960796" imgH="1188639" progId="CorelDRAW.Graphic.13">
                  <p:embed/>
                </p:oleObj>
              </mc:Choice>
              <mc:Fallback>
                <p:oleObj name="CorelDRAW" r:id="rId5" imgW="3960796" imgH="1188639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0496" y="3570833"/>
                        <a:ext cx="3960813" cy="118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15718"/>
              </p:ext>
            </p:extLst>
          </p:nvPr>
        </p:nvGraphicFramePr>
        <p:xfrm>
          <a:off x="2096046" y="3564483"/>
          <a:ext cx="4022725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CorelDRAW" r:id="rId7" imgW="4022077" imgH="1436380" progId="CorelDRAW.Graphic.13">
                  <p:embed/>
                </p:oleObj>
              </mc:Choice>
              <mc:Fallback>
                <p:oleObj name="CorelDRAW" r:id="rId7" imgW="4022077" imgH="1436380" progId="CorelDRAW.Graphic.1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6046" y="3564483"/>
                        <a:ext cx="4022725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1" name="Picture 5" descr="扫描0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6911975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1692275" y="2420938"/>
            <a:ext cx="792163" cy="5032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269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Analog Systems</a:t>
            </a:r>
          </a:p>
        </p:txBody>
      </p:sp>
      <p:sp>
        <p:nvSpPr>
          <p:cNvPr id="13" name="Rectangle 21"/>
          <p:cNvSpPr>
            <a:spLocks noChangeArrowheads="1"/>
          </p:cNvSpPr>
          <p:nvPr/>
        </p:nvSpPr>
        <p:spPr bwMode="auto">
          <a:xfrm>
            <a:off x="468313" y="1824038"/>
            <a:ext cx="8459787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363538" indent="-363538" algn="just">
              <a:buFont typeface="Wingdings" pitchFamily="2" charset="2"/>
              <a:buChar char="Ø"/>
              <a:defRPr/>
            </a:pPr>
            <a:r>
              <a:rPr lang="en-US" altLang="zh-CN" sz="2800" b="1" dirty="0">
                <a:ea typeface="宋体" pitchFamily="2" charset="-122"/>
              </a:rPr>
              <a:t>An analog electronic system (</a:t>
            </a:r>
            <a:r>
              <a:rPr lang="zh-CN" altLang="en-US" sz="2800" b="1" dirty="0">
                <a:ea typeface="宋体" pitchFamily="2" charset="-122"/>
              </a:rPr>
              <a:t>模拟电子系统</a:t>
            </a:r>
            <a:r>
              <a:rPr lang="en-US" altLang="zh-CN" sz="2800" b="1" dirty="0">
                <a:ea typeface="宋体" pitchFamily="2" charset="-122"/>
              </a:rPr>
              <a:t>) </a:t>
            </a:r>
          </a:p>
          <a:p>
            <a:pPr algn="just">
              <a:defRPr/>
            </a:pPr>
            <a:r>
              <a:rPr lang="en-US" altLang="zh-CN" sz="2800" b="1" dirty="0">
                <a:ea typeface="宋体" pitchFamily="2" charset="-122"/>
              </a:rPr>
              <a:t>    - a public address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9"/>
          <p:cNvSpPr>
            <a:spLocks noGrp="1" noChangeArrowheads="1"/>
          </p:cNvSpPr>
          <p:nvPr>
            <p:ph type="body" idx="1"/>
          </p:nvPr>
        </p:nvSpPr>
        <p:spPr>
          <a:xfrm>
            <a:off x="684213" y="1770063"/>
            <a:ext cx="7958137" cy="4538662"/>
          </a:xfrm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FF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b="1" smtClean="0">
                <a:ea typeface="宋体" pitchFamily="2" charset="-122"/>
              </a:rPr>
              <a:t>Now most of modern electronic devices and systems are digital system.</a:t>
            </a:r>
            <a:r>
              <a:rPr lang="en-US" altLang="zh-CN" smtClean="0">
                <a:ea typeface="宋体" pitchFamily="2" charset="-122"/>
              </a:rPr>
              <a:t> </a:t>
            </a:r>
          </a:p>
        </p:txBody>
      </p:sp>
      <p:sp>
        <p:nvSpPr>
          <p:cNvPr id="12292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Digital Systems</a:t>
            </a:r>
          </a:p>
        </p:txBody>
      </p:sp>
      <p:pic>
        <p:nvPicPr>
          <p:cNvPr id="1229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2849563"/>
            <a:ext cx="23717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922588"/>
            <a:ext cx="284956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781300"/>
            <a:ext cx="27527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4830763"/>
            <a:ext cx="2000250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678363"/>
            <a:ext cx="1963737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Analog and Digital Systems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84213" y="1770063"/>
            <a:ext cx="8351837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FF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itchFamily="2" charset="2"/>
              <a:buChar char="Ø"/>
              <a:defRPr/>
            </a:pPr>
            <a:r>
              <a:rPr lang="en-US" altLang="zh-CN" b="1" dirty="0" smtClean="0">
                <a:ea typeface="宋体" pitchFamily="2" charset="-122"/>
              </a:rPr>
              <a:t>Analog and Digital Systems</a:t>
            </a:r>
            <a:r>
              <a:rPr lang="en-US" altLang="zh-CN" b="1" dirty="0">
                <a:solidFill>
                  <a:srgbClr val="990033"/>
                </a:solidFill>
                <a:ea typeface="宋体" pitchFamily="2" charset="-122"/>
              </a:rPr>
              <a:t> </a:t>
            </a:r>
            <a:r>
              <a:rPr lang="en-US" altLang="zh-CN" b="1" dirty="0">
                <a:ea typeface="宋体" pitchFamily="2" charset="-122"/>
              </a:rPr>
              <a:t>(</a:t>
            </a:r>
            <a:r>
              <a:rPr lang="zh-CN" altLang="en-US" b="1" dirty="0" smtClean="0">
                <a:ea typeface="宋体" pitchFamily="2" charset="-122"/>
              </a:rPr>
              <a:t>模拟和数字混合电子</a:t>
            </a:r>
            <a:r>
              <a:rPr lang="zh-CN" altLang="en-US" b="1" dirty="0">
                <a:ea typeface="宋体" pitchFamily="2" charset="-122"/>
              </a:rPr>
              <a:t>系统</a:t>
            </a:r>
            <a:r>
              <a:rPr lang="en-US" altLang="zh-CN" b="1" dirty="0">
                <a:ea typeface="宋体" pitchFamily="2" charset="-122"/>
              </a:rPr>
              <a:t>) </a:t>
            </a:r>
            <a:endParaRPr lang="en-US" altLang="zh-CN" b="1" dirty="0" smtClean="0">
              <a:ea typeface="宋体" pitchFamily="2" charset="-122"/>
            </a:endParaRPr>
          </a:p>
          <a:p>
            <a:pPr marL="252000" indent="0" algn="just">
              <a:buFont typeface="Wingdings" pitchFamily="2" charset="2"/>
              <a:buNone/>
              <a:defRPr/>
            </a:pPr>
            <a:r>
              <a:rPr lang="en-US" altLang="zh-CN" dirty="0" smtClean="0">
                <a:ea typeface="宋体" pitchFamily="2" charset="-122"/>
              </a:rPr>
              <a:t>Many systems use a mix of analog and digital electronics to take advantage of each technology. </a:t>
            </a:r>
          </a:p>
        </p:txBody>
      </p:sp>
      <p:graphicFrame>
        <p:nvGraphicFramePr>
          <p:cNvPr id="13317" name="对象 2"/>
          <p:cNvGraphicFramePr>
            <a:graphicFrameLocks noChangeAspect="1"/>
          </p:cNvGraphicFramePr>
          <p:nvPr/>
        </p:nvGraphicFramePr>
        <p:xfrm>
          <a:off x="1484313" y="3860800"/>
          <a:ext cx="6400800" cy="230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CorelDRAW" r:id="rId3" imgW="4088170" imgH="1472794" progId="CorelDRAW.Graphic.13">
                  <p:embed/>
                </p:oleObj>
              </mc:Choice>
              <mc:Fallback>
                <p:oleObj name="CorelDRAW" r:id="rId3" imgW="4088170" imgH="1472794" progId="CorelDRAW.Graphic.1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13" y="3860800"/>
                        <a:ext cx="6400800" cy="230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4"/>
            <a:ext cx="8507413" cy="316850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b="1" dirty="0" smtClean="0">
                <a:ea typeface="宋体" pitchFamily="2" charset="-122"/>
              </a:rPr>
              <a:t> ADC and DAC</a:t>
            </a:r>
          </a:p>
          <a:p>
            <a:r>
              <a:rPr lang="en-US" altLang="zh-CN" dirty="0" smtClean="0">
                <a:ea typeface="宋体" pitchFamily="2" charset="-122"/>
              </a:rPr>
              <a:t>Music in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digital form</a:t>
            </a:r>
            <a:r>
              <a:rPr lang="en-US" altLang="zh-CN" dirty="0" smtClean="0">
                <a:ea typeface="宋体" pitchFamily="2" charset="-122"/>
              </a:rPr>
              <a:t> is stored on the </a:t>
            </a:r>
            <a:r>
              <a:rPr lang="en-US" altLang="zh-CN" dirty="0" smtClean="0">
                <a:ea typeface="宋体" pitchFamily="2" charset="-122"/>
              </a:rPr>
              <a:t>CD.</a:t>
            </a:r>
            <a:endParaRPr lang="en-US" altLang="zh-CN" dirty="0" smtClean="0">
              <a:ea typeface="宋体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b="1" dirty="0" smtClean="0">
                <a:ea typeface="宋体" pitchFamily="2" charset="-122"/>
              </a:rPr>
              <a:t>DAC: digital-to-analog converter (</a:t>
            </a:r>
            <a:r>
              <a:rPr lang="zh-CN" altLang="en-US" b="1" dirty="0">
                <a:ea typeface="宋体" pitchFamily="2" charset="-122"/>
              </a:rPr>
              <a:t>数模转换器</a:t>
            </a:r>
            <a:r>
              <a:rPr lang="en-US" altLang="zh-CN" b="1" dirty="0" smtClean="0">
                <a:ea typeface="宋体" pitchFamily="2" charset="-122"/>
              </a:rPr>
              <a:t>) </a:t>
            </a:r>
          </a:p>
          <a:p>
            <a:pPr marL="0" indent="0">
              <a:buNone/>
            </a:pPr>
            <a:endParaRPr lang="en-US" altLang="zh-CN" b="1" dirty="0" smtClean="0">
              <a:ea typeface="宋体" pitchFamily="2" charset="-122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Analog signal</a:t>
            </a:r>
            <a:r>
              <a:rPr lang="en-US" altLang="zh-CN" dirty="0" smtClean="0">
                <a:ea typeface="宋体" pitchFamily="2" charset="-122"/>
              </a:rPr>
              <a:t> is </a:t>
            </a:r>
            <a:r>
              <a:rPr lang="en-US" altLang="zh-CN" dirty="0" smtClean="0">
                <a:ea typeface="宋体" pitchFamily="2" charset="-122"/>
              </a:rPr>
              <a:t>obtained from the CD.</a:t>
            </a:r>
            <a:endParaRPr lang="en-US" altLang="zh-CN" dirty="0" smtClean="0">
              <a:ea typeface="宋体" pitchFamily="2" charset="-122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b="1" dirty="0" smtClean="0">
                <a:ea typeface="宋体" pitchFamily="2" charset="-122"/>
              </a:rPr>
              <a:t>ADC: analog-to-digital converter(</a:t>
            </a:r>
            <a:r>
              <a:rPr lang="zh-CN" altLang="en-US" b="1" dirty="0" smtClean="0">
                <a:ea typeface="宋体" pitchFamily="2" charset="-122"/>
              </a:rPr>
              <a:t>模数转换器</a:t>
            </a:r>
            <a:r>
              <a:rPr lang="en-US" altLang="zh-CN" b="1" dirty="0" smtClean="0">
                <a:ea typeface="宋体" pitchFamily="2" charset="-122"/>
              </a:rPr>
              <a:t>) </a:t>
            </a:r>
            <a:endParaRPr lang="en-US" altLang="zh-CN" b="1" dirty="0">
              <a:ea typeface="宋体" pitchFamily="2" charset="-122"/>
            </a:endParaRPr>
          </a:p>
          <a:p>
            <a:pPr marL="0" indent="0">
              <a:buNone/>
            </a:pPr>
            <a:endParaRPr lang="en-US" altLang="zh-CN" b="1" dirty="0" smtClean="0">
              <a:ea typeface="宋体" pitchFamily="2" charset="-122"/>
            </a:endParaRPr>
          </a:p>
        </p:txBody>
      </p:sp>
      <p:sp>
        <p:nvSpPr>
          <p:cNvPr id="14340" name="Rectangle 2"/>
          <p:cNvSpPr txBox="1">
            <a:spLocks noChangeArrowheads="1"/>
          </p:cNvSpPr>
          <p:nvPr/>
        </p:nvSpPr>
        <p:spPr bwMode="white">
          <a:xfrm>
            <a:off x="1295400" y="0"/>
            <a:ext cx="7848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zh-CN" sz="3600" b="1">
                <a:solidFill>
                  <a:schemeClr val="tx2"/>
                </a:solidFill>
                <a:ea typeface="宋体" pitchFamily="2" charset="-122"/>
                <a:cs typeface="Times New Roman" pitchFamily="18" charset="0"/>
              </a:rPr>
              <a:t>ADC and DAC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8_p">
  <a:themeElements>
    <a:clrScheme name="com8_p 2">
      <a:dk1>
        <a:srgbClr val="000000"/>
      </a:dk1>
      <a:lt1>
        <a:srgbClr val="FFFFFF"/>
      </a:lt1>
      <a:dk2>
        <a:srgbClr val="E6E8C4"/>
      </a:dk2>
      <a:lt2>
        <a:srgbClr val="5F5F5F"/>
      </a:lt2>
      <a:accent1>
        <a:srgbClr val="FF5050"/>
      </a:accent1>
      <a:accent2>
        <a:srgbClr val="FF9933"/>
      </a:accent2>
      <a:accent3>
        <a:srgbClr val="FFFFFF"/>
      </a:accent3>
      <a:accent4>
        <a:srgbClr val="000000"/>
      </a:accent4>
      <a:accent5>
        <a:srgbClr val="FFB3B3"/>
      </a:accent5>
      <a:accent6>
        <a:srgbClr val="E78A2D"/>
      </a:accent6>
      <a:hlink>
        <a:srgbClr val="00CC99"/>
      </a:hlink>
      <a:folHlink>
        <a:srgbClr val="969696"/>
      </a:folHlink>
    </a:clrScheme>
    <a:fontScheme name="com8_p">
      <a:majorFont>
        <a:latin typeface="Arial Black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m8_p 1">
        <a:dk1>
          <a:srgbClr val="002362"/>
        </a:dk1>
        <a:lt1>
          <a:srgbClr val="FFFFFF"/>
        </a:lt1>
        <a:dk2>
          <a:srgbClr val="CCECFF"/>
        </a:dk2>
        <a:lt2>
          <a:srgbClr val="5F5F5F"/>
        </a:lt2>
        <a:accent1>
          <a:srgbClr val="9999FF"/>
        </a:accent1>
        <a:accent2>
          <a:srgbClr val="6666FF"/>
        </a:accent2>
        <a:accent3>
          <a:srgbClr val="FFFFFF"/>
        </a:accent3>
        <a:accent4>
          <a:srgbClr val="001C53"/>
        </a:accent4>
        <a:accent5>
          <a:srgbClr val="CACAFF"/>
        </a:accent5>
        <a:accent6>
          <a:srgbClr val="5C5CE7"/>
        </a:accent6>
        <a:hlink>
          <a:srgbClr val="FFCC00"/>
        </a:hlink>
        <a:folHlink>
          <a:srgbClr val="33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8_p 2">
        <a:dk1>
          <a:srgbClr val="000000"/>
        </a:dk1>
        <a:lt1>
          <a:srgbClr val="FFFFFF"/>
        </a:lt1>
        <a:dk2>
          <a:srgbClr val="E6E8C4"/>
        </a:dk2>
        <a:lt2>
          <a:srgbClr val="5F5F5F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8_p 3">
        <a:dk1>
          <a:srgbClr val="333333"/>
        </a:dk1>
        <a:lt1>
          <a:srgbClr val="FFFFFF"/>
        </a:lt1>
        <a:dk2>
          <a:srgbClr val="DBE8BA"/>
        </a:dk2>
        <a:lt2>
          <a:srgbClr val="5F5F5F"/>
        </a:lt2>
        <a:accent1>
          <a:srgbClr val="7CC676"/>
        </a:accent1>
        <a:accent2>
          <a:srgbClr val="009999"/>
        </a:accent2>
        <a:accent3>
          <a:srgbClr val="FFFFFF"/>
        </a:accent3>
        <a:accent4>
          <a:srgbClr val="2A2A2A"/>
        </a:accent4>
        <a:accent5>
          <a:srgbClr val="BFDFBD"/>
        </a:accent5>
        <a:accent6>
          <a:srgbClr val="008A8A"/>
        </a:accent6>
        <a:hlink>
          <a:srgbClr val="B4B0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1165</Words>
  <Application>Microsoft Office PowerPoint</Application>
  <PresentationFormat>全屏显示(4:3)</PresentationFormat>
  <Paragraphs>240</Paragraphs>
  <Slides>39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Arial Unicode MS</vt:lpstr>
      <vt:lpstr>Gulim</vt:lpstr>
      <vt:lpstr>PMingLiU</vt:lpstr>
      <vt:lpstr>宋体</vt:lpstr>
      <vt:lpstr>Arial</vt:lpstr>
      <vt:lpstr>Arial Black</vt:lpstr>
      <vt:lpstr>Times New Roman</vt:lpstr>
      <vt:lpstr>Verdana</vt:lpstr>
      <vt:lpstr>Wingdings</vt:lpstr>
      <vt:lpstr>com8_p</vt:lpstr>
      <vt:lpstr>CorelDRAW</vt:lpstr>
      <vt:lpstr>Equation</vt:lpstr>
      <vt:lpstr>Digital Circuits and Logic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www.glzy8.com提供海量PPT模板免费下载！</dc:title>
  <dc:creator>Shawn</dc:creator>
  <cp:lastModifiedBy>Pan</cp:lastModifiedBy>
  <cp:revision>184</cp:revision>
  <dcterms:created xsi:type="dcterms:W3CDTF">2003-10-31T07:41:03Z</dcterms:created>
  <dcterms:modified xsi:type="dcterms:W3CDTF">2014-02-23T14:36:57Z</dcterms:modified>
</cp:coreProperties>
</file>